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9" r:id="rId4"/>
    <p:sldId id="260" r:id="rId5"/>
    <p:sldId id="261" r:id="rId6"/>
    <p:sldId id="305" r:id="rId7"/>
    <p:sldId id="277" r:id="rId8"/>
    <p:sldId id="282" r:id="rId9"/>
    <p:sldId id="281" r:id="rId10"/>
    <p:sldId id="293" r:id="rId11"/>
    <p:sldId id="294" r:id="rId12"/>
    <p:sldId id="296" r:id="rId13"/>
    <p:sldId id="284" r:id="rId14"/>
    <p:sldId id="285" r:id="rId15"/>
    <p:sldId id="269" r:id="rId16"/>
    <p:sldId id="300" r:id="rId17"/>
    <p:sldId id="301" r:id="rId18"/>
    <p:sldId id="302" r:id="rId19"/>
    <p:sldId id="287" r:id="rId20"/>
    <p:sldId id="307" r:id="rId21"/>
    <p:sldId id="288" r:id="rId22"/>
    <p:sldId id="267" r:id="rId23"/>
    <p:sldId id="264" r:id="rId24"/>
    <p:sldId id="266" r:id="rId25"/>
    <p:sldId id="265" r:id="rId26"/>
    <p:sldId id="272" r:id="rId27"/>
    <p:sldId id="273" r:id="rId28"/>
    <p:sldId id="274" r:id="rId29"/>
    <p:sldId id="276" r:id="rId30"/>
    <p:sldId id="303" r:id="rId31"/>
    <p:sldId id="304" r:id="rId32"/>
    <p:sldId id="30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F98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83" d="100"/>
          <a:sy n="83" d="100"/>
        </p:scale>
        <p:origin x="5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39EE7-F5F4-4B3A-8A0E-EA89B534D63A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D12B3-8C20-455F-9340-C7F79C943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CDAAE-EBA2-4B2E-964A-6E28AA2C2BFD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61FE9-6546-4BA8-A195-166DC90D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9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65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B90-66D6-4EAB-A2CD-4ED4AEBF2056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709C-9479-41A8-BB29-3B949A3A3080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29A6-CFC1-4FC3-BB9F-837DE0C30955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3F56-9C7E-4714-846E-AE4F62FD667D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94EC-C580-41CD-8E4F-3F1347ACAF9C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FE1B-5441-4622-AEB8-B3E020CA0030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F4EA-AB0C-43D3-B864-3ED0EFA9CED7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3615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6107"/>
            <a:ext cx="8596668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313367"/>
            <a:ext cx="6348499" cy="544633"/>
          </a:xfr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r>
              <a:rPr lang="fr-FR" dirty="0" smtClean="0"/>
              <a:t>GitHub: </a:t>
            </a:r>
            <a:r>
              <a:rPr lang="fr-FR" dirty="0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dirty="0" smtClean="0"/>
              <a:t>           Documentation: </a:t>
            </a:r>
            <a:r>
              <a:rPr lang="fr-FR" dirty="0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7541" y="6480778"/>
            <a:ext cx="683339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5" y="6362771"/>
            <a:ext cx="6348499" cy="544633"/>
          </a:xfr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r>
              <a:rPr lang="fr-FR" dirty="0" smtClean="0"/>
              <a:t>GitHub: </a:t>
            </a:r>
            <a:r>
              <a:rPr lang="fr-FR" dirty="0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dirty="0" smtClean="0"/>
              <a:t>           Documentation: </a:t>
            </a:r>
            <a:r>
              <a:rPr lang="fr-FR" dirty="0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6" y="6492875"/>
            <a:ext cx="683339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6668035" y="6492875"/>
            <a:ext cx="11402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6447" y="6405864"/>
            <a:ext cx="6348499" cy="544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GitHub: </a:t>
            </a:r>
            <a:r>
              <a:rPr lang="fr-FR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smtClean="0"/>
              <a:t>           Documentation: </a:t>
            </a:r>
            <a:r>
              <a:rPr lang="fr-FR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539778" y="653596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98D1-A8EC-47B3-B2A9-2FC32046FE0B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02CA-B004-4CFD-B838-D3FA10E3E8CA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B6B48-41A9-4071-9958-B559F4E41312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6869-A345-4FF7-8CBC-D5BD39DFA229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145CB-F74C-4C63-A0CD-E2D68B015431}" type="datetime1">
              <a:rPr lang="en-US" smtClean="0"/>
              <a:t>11/16/2019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5" r:id="rId6"/>
    <p:sldLayoutId id="2147483666" r:id="rId7"/>
    <p:sldLayoutId id="2147483657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7" r:id="rId14"/>
    <p:sldLayoutId id="2147483659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ahzeb.Siddiqui@3d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buildtest.rtfd.io/" TargetMode="External"/><Relationship Id="rId5" Type="http://schemas.openxmlformats.org/officeDocument/2006/relationships/hyperlink" Target="https://github.com/HPC-buildtest/buildtest-framework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buildtest.rtfd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://buildtest.rtfd.io/" TargetMode="External"/><Relationship Id="rId5" Type="http://schemas.openxmlformats.org/officeDocument/2006/relationships/hyperlink" Target="https://github.com/HPC-buildtest/buildtest-framework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://buildtest.rtfd.io/" TargetMode="External"/><Relationship Id="rId5" Type="http://schemas.openxmlformats.org/officeDocument/2006/relationships/hyperlink" Target="https://github.com/HPC-buildtest/buildtest-framework" TargetMode="Externa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uildtest.readthedocs.io/en/devel/concepts.html" TargetMode="External"/><Relationship Id="rId4" Type="http://schemas.openxmlformats.org/officeDocument/2006/relationships/hyperlink" Target="https://lmod.readthedocs.io/en/latest/136_spider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hyperlink" Target="https://github.com/HPC-buildtest/buildtest-framework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mailto:shahzebmsiddiqui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www.linkedin.com/in/shahzebmsiddiqui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github.com/shahzebsiddiqui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hyperlink" Target="http://buildtest.rtfd.io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://buildtest.rtfd.io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10" Type="http://schemas.openxmlformats.org/officeDocument/2006/relationships/hyperlink" Target="http://buildtest.rtfd.io/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github.com/HPC-buildtest/buildtest-framework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hyperlink" Target="http://buildtest.rtfd.io/" TargetMode="External"/><Relationship Id="rId5" Type="http://schemas.openxmlformats.org/officeDocument/2006/relationships/hyperlink" Target="https://github.com/HPC-buildtest/buildtest-framework" TargetMode="Externa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buildtest.rtfd.io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ov.io/gh/HPC-buildtest/buildtest-framework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github.com/HPC-buildtest/buildtest-framework" TargetMode="External"/><Relationship Id="rId7" Type="http://schemas.openxmlformats.org/officeDocument/2006/relationships/image" Target="../media/image49.png"/><Relationship Id="rId2" Type="http://schemas.openxmlformats.org/officeDocument/2006/relationships/hyperlink" Target="https://github.com/HPC-buildtest/buildtest-framework/blob/devel/toolkit/README.r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pcbuildtest.herokuapp.com/" TargetMode="External"/><Relationship Id="rId5" Type="http://schemas.openxmlformats.org/officeDocument/2006/relationships/hyperlink" Target="https://hpcbuildtest.slack.com/" TargetMode="External"/><Relationship Id="rId4" Type="http://schemas.openxmlformats.org/officeDocument/2006/relationships/hyperlink" Target="https://github.com/HPC-buildtest/buildtest-framework/issues" TargetMode="External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E732-456C-44D0-8048-29297F71E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172" y="2340528"/>
            <a:ext cx="9764786" cy="1308683"/>
          </a:xfrm>
        </p:spPr>
        <p:txBody>
          <a:bodyPr/>
          <a:lstStyle/>
          <a:p>
            <a:r>
              <a:rPr lang="en-US" sz="4000" dirty="0" err="1">
                <a:solidFill>
                  <a:srgbClr val="002060"/>
                </a:solidFill>
              </a:rPr>
              <a:t>Buildtest</a:t>
            </a:r>
            <a:r>
              <a:rPr lang="en-US" sz="4000" dirty="0">
                <a:solidFill>
                  <a:srgbClr val="002060"/>
                </a:solidFill>
              </a:rPr>
              <a:t>: A Software Testing Framework with Module Operations for HPC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D069E-6B57-4842-81FF-894E6511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Shahzeb Siddiqui (</a:t>
            </a:r>
            <a:r>
              <a:rPr lang="en-US" dirty="0">
                <a:solidFill>
                  <a:srgbClr val="FFC000"/>
                </a:solidFill>
                <a:hlinkClick r:id="rId3"/>
              </a:rPr>
              <a:t>Shahzeb.Siddiqui@3ds.com</a:t>
            </a:r>
            <a:r>
              <a:rPr lang="en-US" dirty="0">
                <a:solidFill>
                  <a:srgbClr val="FFC000"/>
                </a:solidFill>
              </a:rPr>
              <a:t>) 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SIMULIA R&amp;D Run Online Operations Senior Manager </a:t>
            </a:r>
            <a:r>
              <a:rPr lang="en-US" dirty="0">
                <a:solidFill>
                  <a:srgbClr val="FFC000"/>
                </a:solidFill>
              </a:rPr>
              <a:t>- </a:t>
            </a:r>
            <a:r>
              <a:rPr lang="en-US" dirty="0">
                <a:solidFill>
                  <a:srgbClr val="FF0000"/>
                </a:solidFill>
              </a:rPr>
              <a:t>Dassault </a:t>
            </a:r>
            <a:r>
              <a:rPr lang="en-US" dirty="0" err="1">
                <a:solidFill>
                  <a:srgbClr val="FF0000"/>
                </a:solidFill>
              </a:rPr>
              <a:t>Systemes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11/18/2019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E3AEB-2B4F-4F00-84A8-9FC5BFAD6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6" t="14748" r="69388" b="77622"/>
          <a:stretch/>
        </p:blipFill>
        <p:spPr>
          <a:xfrm>
            <a:off x="9731828" y="317240"/>
            <a:ext cx="1782147" cy="769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EF9A0-0247-4780-A3CA-BB3D506D8CF3}"/>
              </a:ext>
            </a:extLst>
          </p:cNvPr>
          <p:cNvSpPr txBox="1"/>
          <p:nvPr/>
        </p:nvSpPr>
        <p:spPr>
          <a:xfrm>
            <a:off x="595618" y="5528345"/>
            <a:ext cx="782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 </a:t>
            </a:r>
            <a:r>
              <a:rPr lang="en-US" dirty="0">
                <a:hlinkClick r:id="rId5"/>
              </a:rPr>
              <a:t>https://github.com/HPC-buildtest/buildtest-framework</a:t>
            </a:r>
            <a:endParaRPr lang="en-US" dirty="0"/>
          </a:p>
          <a:p>
            <a:r>
              <a:rPr lang="en-US" dirty="0"/>
              <a:t>Documentation: </a:t>
            </a:r>
            <a:r>
              <a:rPr lang="en-US" dirty="0">
                <a:hlinkClick r:id="rId6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6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3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5497" y="4472643"/>
            <a:ext cx="9879633" cy="1423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 err="1" smtClean="0"/>
              <a:t>Buildtest</a:t>
            </a:r>
            <a:r>
              <a:rPr lang="en-US" sz="1900" dirty="0" smtClean="0"/>
              <a:t> will auto create </a:t>
            </a:r>
            <a:r>
              <a:rPr lang="en-US" sz="1900" dirty="0" smtClean="0"/>
              <a:t>the following sections: </a:t>
            </a:r>
            <a:r>
              <a:rPr lang="en-US" sz="1900" dirty="0" smtClean="0">
                <a:solidFill>
                  <a:schemeClr val="accent2"/>
                </a:solidFill>
              </a:rPr>
              <a:t>{</a:t>
            </a:r>
            <a:r>
              <a:rPr lang="en-US" sz="1900" dirty="0" err="1" smtClean="0">
                <a:solidFill>
                  <a:schemeClr val="accent2"/>
                </a:solidFill>
              </a:rPr>
              <a:t>config</a:t>
            </a:r>
            <a:r>
              <a:rPr lang="en-US" sz="1900" dirty="0" smtClean="0">
                <a:solidFill>
                  <a:schemeClr val="accent2"/>
                </a:solidFill>
              </a:rPr>
              <a:t> </a:t>
            </a:r>
            <a:r>
              <a:rPr lang="en-US" sz="1900" dirty="0" err="1" smtClean="0">
                <a:solidFill>
                  <a:schemeClr val="accent2"/>
                </a:solidFill>
              </a:rPr>
              <a:t>vars</a:t>
            </a:r>
            <a:r>
              <a:rPr lang="en-US" sz="1900" dirty="0" smtClean="0">
                <a:solidFill>
                  <a:schemeClr val="accent2"/>
                </a:solidFill>
              </a:rPr>
              <a:t>} {build}</a:t>
            </a:r>
            <a:r>
              <a:rPr lang="en-US" sz="1900" dirty="0" smtClean="0"/>
              <a:t> and </a:t>
            </a:r>
            <a:r>
              <a:rPr lang="en-US" sz="1900" dirty="0" smtClean="0">
                <a:solidFill>
                  <a:schemeClr val="accent2"/>
                </a:solidFill>
              </a:rPr>
              <a:t>{run}</a:t>
            </a:r>
            <a:endParaRPr lang="en-US" sz="1900" dirty="0" smtClean="0"/>
          </a:p>
          <a:p>
            <a:r>
              <a:rPr lang="en-US" sz="1900" dirty="0" smtClean="0">
                <a:solidFill>
                  <a:schemeClr val="accent2"/>
                </a:solidFill>
              </a:rPr>
              <a:t>{</a:t>
            </a:r>
            <a:r>
              <a:rPr lang="en-US" sz="1900" dirty="0" err="1" smtClean="0">
                <a:solidFill>
                  <a:schemeClr val="accent2"/>
                </a:solidFill>
              </a:rPr>
              <a:t>pre_build</a:t>
            </a:r>
            <a:r>
              <a:rPr lang="en-US" sz="1900" dirty="0" smtClean="0">
                <a:solidFill>
                  <a:schemeClr val="accent2"/>
                </a:solidFill>
              </a:rPr>
              <a:t>}, {</a:t>
            </a:r>
            <a:r>
              <a:rPr lang="en-US" sz="1900" dirty="0" err="1" smtClean="0">
                <a:solidFill>
                  <a:schemeClr val="accent2"/>
                </a:solidFill>
              </a:rPr>
              <a:t>post_build</a:t>
            </a:r>
            <a:r>
              <a:rPr lang="en-US" sz="1900" dirty="0" smtClean="0">
                <a:solidFill>
                  <a:schemeClr val="accent2"/>
                </a:solidFill>
              </a:rPr>
              <a:t>}, {</a:t>
            </a:r>
            <a:r>
              <a:rPr lang="en-US" sz="1900" dirty="0" err="1" smtClean="0">
                <a:solidFill>
                  <a:schemeClr val="accent2"/>
                </a:solidFill>
              </a:rPr>
              <a:t>pre_run</a:t>
            </a:r>
            <a:r>
              <a:rPr lang="en-US" sz="1900" dirty="0" smtClean="0">
                <a:solidFill>
                  <a:schemeClr val="accent2"/>
                </a:solidFill>
              </a:rPr>
              <a:t>}, {</a:t>
            </a:r>
            <a:r>
              <a:rPr lang="en-US" sz="1900" dirty="0" err="1" smtClean="0">
                <a:solidFill>
                  <a:schemeClr val="accent2"/>
                </a:solidFill>
              </a:rPr>
              <a:t>post_run</a:t>
            </a:r>
            <a:r>
              <a:rPr lang="en-US" sz="1900" dirty="0" smtClean="0">
                <a:solidFill>
                  <a:schemeClr val="accent2"/>
                </a:solidFill>
              </a:rPr>
              <a:t>}</a:t>
            </a:r>
            <a:r>
              <a:rPr lang="en-US" sz="1900" dirty="0" smtClean="0"/>
              <a:t> are sections where shell commands can be injected into test script</a:t>
            </a:r>
          </a:p>
          <a:p>
            <a:r>
              <a:rPr lang="en-US" sz="1900" dirty="0" smtClean="0">
                <a:solidFill>
                  <a:schemeClr val="accent2"/>
                </a:solidFill>
              </a:rPr>
              <a:t>{module}</a:t>
            </a:r>
            <a:r>
              <a:rPr lang="en-US" sz="1900" dirty="0" smtClean="0"/>
              <a:t> section is used for loading modules that can be one of the following: </a:t>
            </a:r>
            <a:r>
              <a:rPr lang="en-US" sz="1900" dirty="0" smtClean="0">
                <a:solidFill>
                  <a:srgbClr val="00B050"/>
                </a:solidFill>
              </a:rPr>
              <a:t>active modules</a:t>
            </a:r>
            <a:r>
              <a:rPr lang="en-US" sz="1900" dirty="0" smtClean="0"/>
              <a:t>, </a:t>
            </a:r>
            <a:r>
              <a:rPr lang="en-US" sz="1900" dirty="0" smtClean="0">
                <a:solidFill>
                  <a:srgbClr val="00B050"/>
                </a:solidFill>
              </a:rPr>
              <a:t>user collection</a:t>
            </a:r>
            <a:r>
              <a:rPr lang="en-US" sz="1900" dirty="0" smtClean="0"/>
              <a:t>, </a:t>
            </a:r>
            <a:r>
              <a:rPr lang="en-US" sz="1900" dirty="0" err="1" smtClean="0">
                <a:solidFill>
                  <a:srgbClr val="00B050"/>
                </a:solidFill>
              </a:rPr>
              <a:t>buildtest</a:t>
            </a:r>
            <a:r>
              <a:rPr lang="en-US" sz="1900" dirty="0" smtClean="0">
                <a:solidFill>
                  <a:srgbClr val="00B050"/>
                </a:solidFill>
              </a:rPr>
              <a:t> module collection</a:t>
            </a:r>
            <a:r>
              <a:rPr lang="en-US" sz="1900" dirty="0" smtClean="0"/>
              <a:t>, or </a:t>
            </a:r>
            <a:r>
              <a:rPr lang="en-US" sz="1900" dirty="0" smtClean="0">
                <a:solidFill>
                  <a:srgbClr val="00B050"/>
                </a:solidFill>
              </a:rPr>
              <a:t>module permutation</a:t>
            </a:r>
            <a:r>
              <a:rPr lang="en-US" sz="1900" dirty="0" smtClean="0"/>
              <a:t>. </a:t>
            </a:r>
          </a:p>
          <a:p>
            <a:r>
              <a:rPr lang="en-US" sz="1900" dirty="0" smtClean="0">
                <a:solidFill>
                  <a:schemeClr val="accent2"/>
                </a:solidFill>
              </a:rPr>
              <a:t>{scheduler}</a:t>
            </a:r>
            <a:r>
              <a:rPr lang="en-US" sz="1900" dirty="0" smtClean="0"/>
              <a:t> section will be generated only if </a:t>
            </a:r>
            <a:r>
              <a:rPr lang="en-US" sz="1900" b="1" dirty="0" smtClean="0">
                <a:solidFill>
                  <a:schemeClr val="accent5"/>
                </a:solidFill>
              </a:rPr>
              <a:t>scheduler: LSF </a:t>
            </a:r>
            <a:r>
              <a:rPr lang="en-US" sz="1900" dirty="0" smtClean="0"/>
              <a:t>or</a:t>
            </a:r>
            <a:r>
              <a:rPr lang="en-US" sz="1900" b="1" dirty="0" smtClean="0"/>
              <a:t> </a:t>
            </a:r>
            <a:r>
              <a:rPr lang="en-US" sz="1900" b="1" dirty="0" smtClean="0">
                <a:solidFill>
                  <a:schemeClr val="accent5"/>
                </a:solidFill>
              </a:rPr>
              <a:t>scheduler: SLURM</a:t>
            </a:r>
            <a:r>
              <a:rPr lang="en-US" sz="1900" b="1" dirty="0" smtClean="0"/>
              <a:t> </a:t>
            </a:r>
            <a:r>
              <a:rPr lang="en-US" sz="1900" dirty="0" smtClean="0"/>
              <a:t>is set in configuration file.</a:t>
            </a:r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3586" t="55049" r="66824" b="17495"/>
          <a:stretch/>
        </p:blipFill>
        <p:spPr>
          <a:xfrm>
            <a:off x="2019782" y="1754964"/>
            <a:ext cx="1687514" cy="2575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23334" t="58678" r="56982" b="23018"/>
          <a:stretch/>
        </p:blipFill>
        <p:spPr>
          <a:xfrm>
            <a:off x="4687340" y="1799324"/>
            <a:ext cx="3284495" cy="162821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752659" y="3037887"/>
            <a:ext cx="1694716" cy="121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8606" t="50636" r="33475" b="45804"/>
          <a:stretch/>
        </p:blipFill>
        <p:spPr>
          <a:xfrm>
            <a:off x="4666033" y="3613607"/>
            <a:ext cx="4411598" cy="56246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645204" y="3848707"/>
            <a:ext cx="1694716" cy="121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05497" y="1161824"/>
            <a:ext cx="8855286" cy="704531"/>
          </a:xfrm>
        </p:spPr>
        <p:txBody>
          <a:bodyPr/>
          <a:lstStyle/>
          <a:p>
            <a:r>
              <a:rPr lang="en-US" dirty="0" smtClean="0"/>
              <a:t>For Single Source compilation (C, C++, Fortran, CUDA) and MPI code the general structure of the test will be as follows: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688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2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3586" t="55049" r="66824" b="17495"/>
          <a:stretch/>
        </p:blipFill>
        <p:spPr>
          <a:xfrm>
            <a:off x="541309" y="2541052"/>
            <a:ext cx="2103120" cy="3210026"/>
          </a:xfrm>
          <a:prstGeom prst="rect">
            <a:avLst/>
          </a:prstGeom>
        </p:spPr>
      </p:pic>
      <p:pic>
        <p:nvPicPr>
          <p:cNvPr id="16" name="Picture 2" descr="https://buildtest.readthedocs.io/en/devel/_images/test_dictiona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97" y="1466107"/>
            <a:ext cx="7979947" cy="450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/>
          <p:cNvCxnSpPr/>
          <p:nvPr/>
        </p:nvCxnSpPr>
        <p:spPr>
          <a:xfrm>
            <a:off x="1764551" y="3990483"/>
            <a:ext cx="2543215" cy="354676"/>
          </a:xfrm>
          <a:prstGeom prst="bentConnector3">
            <a:avLst/>
          </a:prstGeom>
          <a:ln>
            <a:solidFill>
              <a:srgbClr val="660033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>
            <a:off x="1551712" y="4959258"/>
            <a:ext cx="2723188" cy="114280"/>
          </a:xfrm>
          <a:prstGeom prst="bentConnector3">
            <a:avLst>
              <a:gd name="adj1" fmla="val 50000"/>
            </a:avLst>
          </a:prstGeom>
          <a:ln>
            <a:solidFill>
              <a:srgbClr val="F98BE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1608852" y="5386603"/>
            <a:ext cx="2666048" cy="68330"/>
          </a:xfrm>
          <a:prstGeom prst="bentConnector3">
            <a:avLst>
              <a:gd name="adj1" fmla="val 50000"/>
            </a:avLst>
          </a:prstGeom>
          <a:ln>
            <a:solidFill>
              <a:srgbClr val="F98BE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2418006" y="3528005"/>
            <a:ext cx="1454332" cy="192510"/>
          </a:xfrm>
          <a:prstGeom prst="bentConnector3">
            <a:avLst/>
          </a:prstGeom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flipV="1">
            <a:off x="1980123" y="2994446"/>
            <a:ext cx="1892215" cy="266964"/>
          </a:xfrm>
          <a:prstGeom prst="bentConnector3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1645907" y="2272586"/>
            <a:ext cx="2385605" cy="750889"/>
          </a:xfrm>
          <a:prstGeom prst="bentConnector3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1700928" y="1820347"/>
            <a:ext cx="2330584" cy="970581"/>
          </a:xfrm>
          <a:prstGeom prst="bentConnector3">
            <a:avLst>
              <a:gd name="adj1" fmla="val 42900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039374" y="229377"/>
            <a:ext cx="139172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Vendor</a:t>
            </a:r>
          </a:p>
          <a:p>
            <a:r>
              <a:rPr lang="en-US" sz="12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</a:t>
            </a:r>
          </a:p>
          <a:p>
            <a:r>
              <a:rPr lang="en-US" sz="120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</a:t>
            </a:r>
            <a:endParaRPr lang="en-US" sz="1200" b="0" cap="none" spc="0" dirty="0" smtClean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20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Operating System</a:t>
            </a:r>
          </a:p>
          <a:p>
            <a:r>
              <a:rPr lang="en-US" sz="12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Release</a:t>
            </a:r>
          </a:p>
          <a:p>
            <a:r>
              <a:rPr lang="en-US" sz="120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 ID</a:t>
            </a:r>
            <a:endParaRPr lang="en-US" sz="12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Elbow Connector 25"/>
          <p:cNvCxnSpPr/>
          <p:nvPr/>
        </p:nvCxnSpPr>
        <p:spPr>
          <a:xfrm rot="10800000" flipV="1">
            <a:off x="7138052" y="340667"/>
            <a:ext cx="2901322" cy="1290062"/>
          </a:xfrm>
          <a:prstGeom prst="bentConnector3">
            <a:avLst>
              <a:gd name="adj1" fmla="val 100126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 flipV="1">
            <a:off x="7698470" y="497421"/>
            <a:ext cx="2340904" cy="1133307"/>
          </a:xfrm>
          <a:prstGeom prst="bentConnector3">
            <a:avLst>
              <a:gd name="adj1" fmla="val 9985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0800000" flipV="1">
            <a:off x="8141308" y="706427"/>
            <a:ext cx="1898066" cy="880031"/>
          </a:xfrm>
          <a:prstGeom prst="bentConnector3">
            <a:avLst>
              <a:gd name="adj1" fmla="val 100011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5" idx="1"/>
          </p:cNvCxnSpPr>
          <p:nvPr/>
        </p:nvCxnSpPr>
        <p:spPr>
          <a:xfrm rot="10800000" flipV="1">
            <a:off x="8588714" y="829541"/>
            <a:ext cx="1450661" cy="756917"/>
          </a:xfrm>
          <a:prstGeom prst="bentConnector3">
            <a:avLst>
              <a:gd name="adj1" fmla="val 99826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0800000" flipV="1">
            <a:off x="8942933" y="1121873"/>
            <a:ext cx="1016697" cy="430945"/>
          </a:xfrm>
          <a:prstGeom prst="bentConnector3">
            <a:avLst>
              <a:gd name="adj1" fmla="val 9968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0800000" flipV="1">
            <a:off x="9297151" y="1295747"/>
            <a:ext cx="560418" cy="290711"/>
          </a:xfrm>
          <a:prstGeom prst="bentConnector3">
            <a:avLst>
              <a:gd name="adj1" fmla="val 98172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19292" y="1296161"/>
            <a:ext cx="3521661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BUILDTEST_TESTDIR=/</a:t>
            </a:r>
            <a:r>
              <a:rPr lang="en-US" sz="1200" b="0" cap="none" spc="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tmp</a:t>
            </a:r>
            <a:r>
              <a:rPr lang="en-US" sz="12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/ssi29/</a:t>
            </a:r>
            <a:r>
              <a:rPr lang="en-US" sz="1200" b="0" cap="none" spc="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buildtest</a:t>
            </a:r>
            <a:r>
              <a:rPr lang="en-US" sz="1200" b="0" cap="none" spc="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/tests</a:t>
            </a:r>
            <a:endParaRPr lang="en-US" sz="12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2" name="Elbow Connector 31"/>
          <p:cNvCxnSpPr/>
          <p:nvPr/>
        </p:nvCxnSpPr>
        <p:spPr>
          <a:xfrm>
            <a:off x="1372821" y="4234260"/>
            <a:ext cx="2934945" cy="272759"/>
          </a:xfrm>
          <a:prstGeom prst="bentConnector3">
            <a:avLst/>
          </a:prstGeom>
          <a:ln>
            <a:solidFill>
              <a:srgbClr val="660033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>
            <a:off x="1872768" y="4471086"/>
            <a:ext cx="2402132" cy="192027"/>
          </a:xfrm>
          <a:prstGeom prst="bentConnector3">
            <a:avLst>
              <a:gd name="adj1" fmla="val 33686"/>
            </a:avLst>
          </a:prstGeom>
          <a:ln>
            <a:solidFill>
              <a:srgbClr val="660033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66220" y="2761253"/>
            <a:ext cx="10061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B0F0"/>
                </a:solidFill>
              </a:rPr>
              <a:t>Auto Generated</a:t>
            </a:r>
            <a:endParaRPr lang="en-US" sz="800" dirty="0">
              <a:solidFill>
                <a:srgbClr val="00B0F0"/>
              </a:solidFill>
            </a:endParaRPr>
          </a:p>
        </p:txBody>
      </p:sp>
      <p:cxnSp>
        <p:nvCxnSpPr>
          <p:cNvPr id="35" name="Elbow Connector 34"/>
          <p:cNvCxnSpPr/>
          <p:nvPr/>
        </p:nvCxnSpPr>
        <p:spPr>
          <a:xfrm>
            <a:off x="1551712" y="5140921"/>
            <a:ext cx="2723188" cy="114280"/>
          </a:xfrm>
          <a:prstGeom prst="bentConnector3">
            <a:avLst>
              <a:gd name="adj1" fmla="val 50000"/>
            </a:avLst>
          </a:prstGeom>
          <a:ln>
            <a:solidFill>
              <a:srgbClr val="F98BE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00928" y="4078166"/>
            <a:ext cx="9435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accent2">
                    <a:lumMod val="50000"/>
                  </a:schemeClr>
                </a:solidFill>
              </a:rPr>
              <a:t>Auto Generated</a:t>
            </a:r>
            <a:endParaRPr lang="en-US" sz="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84344" y="4990805"/>
            <a:ext cx="10886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accent5">
                    <a:lumMod val="75000"/>
                  </a:schemeClr>
                </a:solidFill>
              </a:rPr>
              <a:t>Auto Generated</a:t>
            </a:r>
            <a:endParaRPr lang="en-US" sz="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7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Build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2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333" t="64963" r="14500" b="8815"/>
          <a:stretch/>
        </p:blipFill>
        <p:spPr>
          <a:xfrm>
            <a:off x="405500" y="1931191"/>
            <a:ext cx="11475720" cy="25581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993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LSF </a:t>
            </a:r>
            <a:r>
              <a:rPr lang="en-US" dirty="0" smtClean="0"/>
              <a:t>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084" t="37259" r="51667" b="23037"/>
          <a:stretch/>
        </p:blipFill>
        <p:spPr>
          <a:xfrm>
            <a:off x="264293" y="2160589"/>
            <a:ext cx="5054467" cy="385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9417" t="46445" r="30500" b="8928"/>
          <a:stretch/>
        </p:blipFill>
        <p:spPr>
          <a:xfrm>
            <a:off x="5388708" y="2160589"/>
            <a:ext cx="6746075" cy="3381229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flipV="1">
            <a:off x="1540608" y="2248736"/>
            <a:ext cx="3848099" cy="1999773"/>
          </a:xfrm>
          <a:prstGeom prst="bentConnector3">
            <a:avLst>
              <a:gd name="adj1" fmla="val 37921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068830" y="2407494"/>
            <a:ext cx="3294936" cy="2092116"/>
          </a:xfrm>
          <a:prstGeom prst="bentConnector3">
            <a:avLst>
              <a:gd name="adj1" fmla="val 31961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flipV="1">
            <a:off x="1617739" y="2555802"/>
            <a:ext cx="3770968" cy="2192252"/>
          </a:xfrm>
          <a:prstGeom prst="bentConnector3">
            <a:avLst>
              <a:gd name="adj1" fmla="val 42321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1572733" y="2667000"/>
            <a:ext cx="3803914" cy="2288444"/>
          </a:xfrm>
          <a:prstGeom prst="bentConnector3">
            <a:avLst>
              <a:gd name="adj1" fmla="val 4699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1601024" y="2819400"/>
            <a:ext cx="3762742" cy="2366864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5400000">
            <a:off x="827751" y="3345232"/>
            <a:ext cx="1207770" cy="282194"/>
          </a:xfrm>
          <a:prstGeom prst="bentConnector3">
            <a:avLst>
              <a:gd name="adj1" fmla="val 99464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5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6"/>
              </a:rPr>
              <a:t>http://buildtest.rtfd.io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655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SLURM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833" t="35037" r="51000" b="23482"/>
          <a:stretch/>
        </p:blipFill>
        <p:spPr>
          <a:xfrm>
            <a:off x="350520" y="1377922"/>
            <a:ext cx="4352424" cy="3605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9167" t="61572" r="30000" b="10593"/>
          <a:stretch/>
        </p:blipFill>
        <p:spPr>
          <a:xfrm>
            <a:off x="5053080" y="1965960"/>
            <a:ext cx="6964277" cy="2145058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flipV="1">
            <a:off x="1532709" y="2042160"/>
            <a:ext cx="3592284" cy="1214846"/>
          </a:xfrm>
          <a:prstGeom prst="bentConnector3">
            <a:avLst>
              <a:gd name="adj1" fmla="val 3204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1707916" y="2160589"/>
            <a:ext cx="3417077" cy="1326606"/>
          </a:xfrm>
          <a:prstGeom prst="bentConnector3">
            <a:avLst>
              <a:gd name="adj1" fmla="val 31863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flipV="1">
            <a:off x="1637211" y="2316480"/>
            <a:ext cx="3487782" cy="1365345"/>
          </a:xfrm>
          <a:prstGeom prst="bentConnector3">
            <a:avLst>
              <a:gd name="adj1" fmla="val 37765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1182624" y="2462784"/>
            <a:ext cx="3942369" cy="1413671"/>
          </a:xfrm>
          <a:prstGeom prst="bentConnector3">
            <a:avLst>
              <a:gd name="adj1" fmla="val 47745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flipV="1">
            <a:off x="1182624" y="2608083"/>
            <a:ext cx="3942369" cy="1463003"/>
          </a:xfrm>
          <a:prstGeom prst="bentConnector3">
            <a:avLst>
              <a:gd name="adj1" fmla="val 50451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flipV="1">
            <a:off x="1414272" y="2754546"/>
            <a:ext cx="3710721" cy="15111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5400000">
            <a:off x="669544" y="2358136"/>
            <a:ext cx="1172464" cy="316992"/>
          </a:xfrm>
          <a:prstGeom prst="bentConnector3">
            <a:avLst>
              <a:gd name="adj1" fmla="val 99913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5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6"/>
              </a:rPr>
              <a:t>http://buildtest.rtfd.io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Buildtest</a:t>
            </a:r>
            <a:r>
              <a:rPr lang="en-US" dirty="0" smtClean="0"/>
              <a:t> keeps track of every build in a </a:t>
            </a:r>
            <a:r>
              <a:rPr lang="en-US" dirty="0" err="1" smtClean="0"/>
              <a:t>json</a:t>
            </a:r>
            <a:r>
              <a:rPr lang="en-US" dirty="0" smtClean="0"/>
              <a:t> file 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B050"/>
                </a:solidFill>
              </a:rPr>
              <a:t>build.json</a:t>
            </a:r>
            <a:r>
              <a:rPr lang="en-US" dirty="0" smtClean="0"/>
              <a:t>). The </a:t>
            </a:r>
            <a:r>
              <a:rPr lang="en-US" b="1" dirty="0" smtClean="0"/>
              <a:t>build ID</a:t>
            </a:r>
            <a:r>
              <a:rPr lang="en-US" dirty="0" smtClean="0"/>
              <a:t> that can be used to retrieve tests, logs, and run tests</a:t>
            </a:r>
          </a:p>
          <a:p>
            <a:r>
              <a:rPr lang="en-US" dirty="0" smtClean="0"/>
              <a:t>To retrieve a report of all builds: </a:t>
            </a:r>
            <a:r>
              <a:rPr lang="en-US" b="1" dirty="0" err="1" smtClean="0">
                <a:solidFill>
                  <a:srgbClr val="0070C0"/>
                </a:solidFill>
              </a:rPr>
              <a:t>buildtest</a:t>
            </a:r>
            <a:r>
              <a:rPr lang="en-US" b="1" dirty="0" smtClean="0">
                <a:solidFill>
                  <a:srgbClr val="0070C0"/>
                </a:solidFill>
              </a:rPr>
              <a:t> build report</a:t>
            </a:r>
          </a:p>
          <a:p>
            <a:r>
              <a:rPr lang="en-US" dirty="0" smtClean="0"/>
              <a:t>Retrieve </a:t>
            </a:r>
            <a:r>
              <a:rPr lang="en-US" dirty="0" smtClean="0"/>
              <a:t>Logs for build ID 3: </a:t>
            </a:r>
            <a:r>
              <a:rPr lang="en-US" b="1" dirty="0" err="1" smtClean="0">
                <a:solidFill>
                  <a:srgbClr val="0070C0"/>
                </a:solidFill>
              </a:rPr>
              <a:t>buildtest</a:t>
            </a:r>
            <a:r>
              <a:rPr lang="en-US" b="1" dirty="0" smtClean="0">
                <a:solidFill>
                  <a:srgbClr val="0070C0"/>
                </a:solidFill>
              </a:rPr>
              <a:t> build log 3</a:t>
            </a:r>
          </a:p>
          <a:p>
            <a:r>
              <a:rPr lang="en-US" dirty="0" smtClean="0"/>
              <a:t>Retrieve test scripts for build ID 3: </a:t>
            </a:r>
            <a:r>
              <a:rPr lang="en-US" b="1" dirty="0" err="1" smtClean="0">
                <a:solidFill>
                  <a:srgbClr val="0070C0"/>
                </a:solidFill>
              </a:rPr>
              <a:t>buildtest</a:t>
            </a:r>
            <a:r>
              <a:rPr lang="en-US" b="1" dirty="0" smtClean="0">
                <a:solidFill>
                  <a:srgbClr val="0070C0"/>
                </a:solidFill>
              </a:rPr>
              <a:t> build tests 3</a:t>
            </a:r>
          </a:p>
          <a:p>
            <a:r>
              <a:rPr lang="en-US" dirty="0" smtClean="0"/>
              <a:t>Run tests for build ID 3: </a:t>
            </a:r>
            <a:r>
              <a:rPr lang="en-US" b="1" dirty="0" err="1" smtClean="0">
                <a:solidFill>
                  <a:srgbClr val="0070C0"/>
                </a:solidFill>
              </a:rPr>
              <a:t>buildtest</a:t>
            </a:r>
            <a:r>
              <a:rPr lang="en-US" b="1" dirty="0" smtClean="0">
                <a:solidFill>
                  <a:srgbClr val="0070C0"/>
                </a:solidFill>
              </a:rPr>
              <a:t> build run 3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667" t="77704" r="26115" b="8876"/>
          <a:stretch/>
        </p:blipFill>
        <p:spPr>
          <a:xfrm>
            <a:off x="677334" y="4159254"/>
            <a:ext cx="11012642" cy="1380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3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9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smtClean="0"/>
              <a:t>Test Locally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6108"/>
            <a:ext cx="8596668" cy="183444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Running </a:t>
            </a:r>
            <a:r>
              <a:rPr lang="en-US" b="1" dirty="0" err="1">
                <a:solidFill>
                  <a:srgbClr val="0070C0"/>
                </a:solidFill>
              </a:rPr>
              <a:t>buildtest</a:t>
            </a:r>
            <a:r>
              <a:rPr lang="en-US" b="1" dirty="0">
                <a:solidFill>
                  <a:srgbClr val="0070C0"/>
                </a:solidFill>
              </a:rPr>
              <a:t> build run &lt;ID&gt;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will run all </a:t>
            </a:r>
            <a:r>
              <a:rPr lang="en-US" dirty="0" err="1" smtClean="0">
                <a:solidFill>
                  <a:schemeClr val="tx1"/>
                </a:solidFill>
              </a:rPr>
              <a:t>testscripts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that corresponds to the build ID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/>
              <a:t>Buildtest</a:t>
            </a:r>
            <a:r>
              <a:rPr lang="en-US" dirty="0"/>
              <a:t> will write a </a:t>
            </a:r>
            <a:r>
              <a:rPr lang="en-US" dirty="0">
                <a:solidFill>
                  <a:srgbClr val="FF0000"/>
                </a:solidFill>
              </a:rPr>
              <a:t>.run </a:t>
            </a:r>
            <a:r>
              <a:rPr lang="en-US" dirty="0">
                <a:solidFill>
                  <a:schemeClr val="tx1"/>
                </a:solidFill>
              </a:rPr>
              <a:t>file that contains output of all </a:t>
            </a:r>
            <a:r>
              <a:rPr lang="en-US" dirty="0" smtClean="0">
                <a:solidFill>
                  <a:schemeClr val="tx1"/>
                </a:solidFill>
              </a:rPr>
              <a:t>tests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A zero exit status will be a </a:t>
            </a:r>
            <a:r>
              <a:rPr lang="en-US" dirty="0">
                <a:solidFill>
                  <a:srgbClr val="00B050"/>
                </a:solidFill>
              </a:rPr>
              <a:t>PASSED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test and non-zero will be a </a:t>
            </a:r>
            <a:r>
              <a:rPr lang="en-US" dirty="0" smtClean="0">
                <a:solidFill>
                  <a:srgbClr val="FF0000"/>
                </a:solidFill>
              </a:rPr>
              <a:t>FAILED </a:t>
            </a:r>
            <a:r>
              <a:rPr lang="en-US" dirty="0" smtClean="0">
                <a:solidFill>
                  <a:schemeClr val="tx1"/>
                </a:solidFill>
              </a:rPr>
              <a:t>test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</a:t>
            </a:r>
            <a:r>
              <a:rPr lang="fr-FR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smtClean="0"/>
              <a:t>           Documentation: </a:t>
            </a:r>
            <a:r>
              <a:rPr lang="fr-FR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4500" t="35727" r="33937" b="50000"/>
          <a:stretch/>
        </p:blipFill>
        <p:spPr>
          <a:xfrm>
            <a:off x="871100" y="3493443"/>
            <a:ext cx="8710506" cy="13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1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Submit Jobs via </a:t>
            </a:r>
            <a:r>
              <a:rPr lang="en-US" dirty="0" err="1" smtClean="0"/>
              <a:t>bsub</a:t>
            </a:r>
            <a:r>
              <a:rPr lang="en-US" dirty="0" smtClean="0"/>
              <a:t> (Experimental Feature)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Buildtest</a:t>
            </a:r>
            <a:r>
              <a:rPr lang="en-US" dirty="0"/>
              <a:t> </a:t>
            </a:r>
            <a:r>
              <a:rPr lang="en-US" dirty="0" smtClean="0"/>
              <a:t>provides CLI to run any build ID via </a:t>
            </a:r>
            <a:r>
              <a:rPr lang="en-US" dirty="0" err="1" smtClean="0"/>
              <a:t>bsub</a:t>
            </a:r>
            <a:r>
              <a:rPr lang="en-US" dirty="0" smtClean="0"/>
              <a:t> wrapper regardless if you have specified any </a:t>
            </a:r>
            <a:r>
              <a:rPr lang="en-US" dirty="0" err="1" smtClean="0"/>
              <a:t>bsub</a:t>
            </a:r>
            <a:r>
              <a:rPr lang="en-US" dirty="0" smtClean="0"/>
              <a:t> parameters in the test configuration.</a:t>
            </a:r>
          </a:p>
          <a:p>
            <a:r>
              <a:rPr lang="en-US" dirty="0" smtClean="0"/>
              <a:t>Currently, the following options are available for </a:t>
            </a:r>
            <a:r>
              <a:rPr lang="en-US" dirty="0" err="1" smtClean="0"/>
              <a:t>bsub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</a:t>
            </a:r>
            <a:r>
              <a:rPr lang="fr-FR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smtClean="0"/>
              <a:t>           Documentation: </a:t>
            </a:r>
            <a:r>
              <a:rPr lang="fr-FR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187" t="35668" r="16859" b="27675"/>
          <a:stretch/>
        </p:blipFill>
        <p:spPr>
          <a:xfrm>
            <a:off x="888145" y="2740079"/>
            <a:ext cx="8385857" cy="33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2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Jobs via </a:t>
            </a:r>
            <a:r>
              <a:rPr lang="en-US" dirty="0" err="1" smtClean="0"/>
              <a:t>bsub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-–dry-run </a:t>
            </a:r>
            <a:r>
              <a:rPr lang="en-US" dirty="0" smtClean="0"/>
              <a:t>option will let you see the </a:t>
            </a:r>
            <a:r>
              <a:rPr lang="en-US" dirty="0" err="1" smtClean="0"/>
              <a:t>bsub</a:t>
            </a:r>
            <a:r>
              <a:rPr lang="en-US" dirty="0" smtClean="0"/>
              <a:t> command without actually running the command.</a:t>
            </a:r>
          </a:p>
          <a:p>
            <a:r>
              <a:rPr lang="en-US" dirty="0" smtClean="0"/>
              <a:t>All </a:t>
            </a:r>
            <a:r>
              <a:rPr lang="en-US" dirty="0" err="1" smtClean="0"/>
              <a:t>bsub</a:t>
            </a:r>
            <a:r>
              <a:rPr lang="en-US" dirty="0" smtClean="0"/>
              <a:t> options are processed as string types in order for </a:t>
            </a:r>
            <a:r>
              <a:rPr lang="en-US" dirty="0" err="1" smtClean="0"/>
              <a:t>bsub</a:t>
            </a:r>
            <a:r>
              <a:rPr lang="en-US" dirty="0" smtClean="0"/>
              <a:t> command to handle complex commands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</a:t>
            </a:r>
            <a:r>
              <a:rPr lang="fr-FR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smtClean="0"/>
              <a:t>           Documentation: </a:t>
            </a:r>
            <a:r>
              <a:rPr lang="fr-FR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7209" t="40193" r="15812" b="50844"/>
          <a:stretch/>
        </p:blipFill>
        <p:spPr>
          <a:xfrm>
            <a:off x="447233" y="2969613"/>
            <a:ext cx="11043727" cy="1040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4500" t="10173" r="30812" b="83496"/>
          <a:stretch/>
        </p:blipFill>
        <p:spPr>
          <a:xfrm>
            <a:off x="447233" y="4508680"/>
            <a:ext cx="11043727" cy="6941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899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65913" cy="1320800"/>
          </a:xfrm>
        </p:spPr>
        <p:txBody>
          <a:bodyPr/>
          <a:lstStyle/>
          <a:p>
            <a:r>
              <a:rPr lang="en-US" dirty="0" smtClean="0"/>
              <a:t>Integration with Spider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6107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 err="1" smtClean="0"/>
              <a:t>Buildtest</a:t>
            </a:r>
            <a:r>
              <a:rPr lang="en-US" dirty="0" smtClean="0"/>
              <a:t> solves the module load problem by parsing </a:t>
            </a:r>
            <a:r>
              <a:rPr lang="en-US" dirty="0" err="1" smtClean="0"/>
              <a:t>json</a:t>
            </a:r>
            <a:r>
              <a:rPr lang="en-US" dirty="0" smtClean="0"/>
              <a:t> content of the following command: </a:t>
            </a:r>
            <a:r>
              <a:rPr lang="en-US" dirty="0" smtClean="0">
                <a:solidFill>
                  <a:srgbClr val="00B050"/>
                </a:solidFill>
              </a:rPr>
              <a:t>spider </a:t>
            </a:r>
            <a:r>
              <a:rPr lang="en-US" dirty="0" smtClean="0">
                <a:solidFill>
                  <a:srgbClr val="00B050"/>
                </a:solidFill>
              </a:rPr>
              <a:t>–o spider-</a:t>
            </a:r>
            <a:r>
              <a:rPr lang="en-US" dirty="0" err="1" smtClean="0">
                <a:solidFill>
                  <a:srgbClr val="00B050"/>
                </a:solidFill>
              </a:rPr>
              <a:t>json</a:t>
            </a:r>
            <a:r>
              <a:rPr lang="en-US" dirty="0" smtClean="0">
                <a:solidFill>
                  <a:srgbClr val="00B050"/>
                </a:solidFill>
              </a:rPr>
              <a:t> $BUILDTEST_MODULEPATH 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Buildtest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leverages spider to load modules into </a:t>
            </a:r>
            <a:r>
              <a:rPr lang="en-US" dirty="0" smtClean="0">
                <a:solidFill>
                  <a:schemeClr val="tx1"/>
                </a:solidFill>
              </a:rPr>
              <a:t>test.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Spider is automatically updated when MODULEPATH changes!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 </a:t>
            </a:r>
            <a:r>
              <a:rPr lang="en-US" dirty="0" smtClean="0">
                <a:solidFill>
                  <a:schemeClr val="tx1"/>
                </a:solidFill>
              </a:rPr>
              <a:t>addition, spider has allowed </a:t>
            </a:r>
            <a:r>
              <a:rPr lang="en-US" dirty="0" err="1" smtClean="0">
                <a:solidFill>
                  <a:schemeClr val="tx1"/>
                </a:solidFill>
              </a:rPr>
              <a:t>buildtest</a:t>
            </a:r>
            <a:r>
              <a:rPr lang="en-US" dirty="0" smtClean="0">
                <a:solidFill>
                  <a:schemeClr val="tx1"/>
                </a:solidFill>
              </a:rPr>
              <a:t> to create new module utilities useful for Software Stack Administrators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For more details refer to the following links: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2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5902" y="3837872"/>
            <a:ext cx="7172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https://lmod.readthedocs.io/en/latest/136_spider.html</a:t>
            </a:r>
            <a:endParaRPr lang="en-US" dirty="0"/>
          </a:p>
          <a:p>
            <a:r>
              <a:rPr lang="en-US" dirty="0">
                <a:hlinkClick r:id="rId5"/>
              </a:rPr>
              <a:t>https://buildtest.readthedocs.io/en/devel/concepts.html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1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A1A2-8AD2-4CCE-BEA7-DB85DFED6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172" y="609600"/>
            <a:ext cx="8795830" cy="1320800"/>
          </a:xfrm>
        </p:spPr>
        <p:txBody>
          <a:bodyPr>
            <a:normAutofit/>
          </a:bodyPr>
          <a:lstStyle/>
          <a:p>
            <a:r>
              <a:rPr lang="en-US" dirty="0" err="1"/>
              <a:t>whoami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9D176-77EC-4422-81C0-3D606B9B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392" y="236451"/>
            <a:ext cx="1298143" cy="373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A54F1-03AD-4EF4-8358-35664893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668" y="721123"/>
            <a:ext cx="753824" cy="494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1FCCB6-03D6-4C21-B156-64D65D06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179" y="1342296"/>
            <a:ext cx="753823" cy="39007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42CDBE-EF3D-4CF7-B3D0-656BAEA9E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64" y="1488613"/>
            <a:ext cx="9185150" cy="2529205"/>
          </a:xfrm>
        </p:spPr>
        <p:txBody>
          <a:bodyPr>
            <a:normAutofit/>
          </a:bodyPr>
          <a:lstStyle/>
          <a:p>
            <a:r>
              <a:rPr lang="en-US" dirty="0"/>
              <a:t>Duties</a:t>
            </a:r>
            <a:r>
              <a:rPr lang="en-US" dirty="0" smtClean="0"/>
              <a:t>: User </a:t>
            </a:r>
            <a:r>
              <a:rPr lang="en-US" dirty="0"/>
              <a:t>Support </a:t>
            </a:r>
            <a:r>
              <a:rPr lang="en-US" dirty="0" smtClean="0"/>
              <a:t>Tickets, Scheduler Configuration, Software Installation, System Administration, User Training, Documentation</a:t>
            </a:r>
            <a:endParaRPr lang="en-US" dirty="0"/>
          </a:p>
          <a:p>
            <a:r>
              <a:rPr lang="en-US" dirty="0"/>
              <a:t>Interests</a:t>
            </a:r>
            <a:r>
              <a:rPr lang="en-US" dirty="0" smtClean="0"/>
              <a:t>: Containers</a:t>
            </a:r>
            <a:r>
              <a:rPr lang="en-US" dirty="0"/>
              <a:t>, Scheduler Optimization &amp; Job </a:t>
            </a:r>
            <a:r>
              <a:rPr lang="en-US" dirty="0" smtClean="0"/>
              <a:t>Analytics, </a:t>
            </a:r>
            <a:r>
              <a:rPr lang="en-US" dirty="0"/>
              <a:t>Performance </a:t>
            </a:r>
            <a:r>
              <a:rPr lang="en-US" dirty="0" smtClean="0"/>
              <a:t>Tuning and System Benchmarking, </a:t>
            </a:r>
            <a:r>
              <a:rPr lang="en-US" dirty="0"/>
              <a:t>Parallel Programming, DevOps, Configuration Management  </a:t>
            </a:r>
          </a:p>
          <a:p>
            <a:r>
              <a:rPr lang="en-US" dirty="0" smtClean="0"/>
              <a:t>M.S </a:t>
            </a:r>
            <a:r>
              <a:rPr lang="en-US" dirty="0"/>
              <a:t>Computer Science </a:t>
            </a:r>
            <a:r>
              <a:rPr lang="en-US" dirty="0" smtClean="0"/>
              <a:t>at KAUST</a:t>
            </a:r>
          </a:p>
          <a:p>
            <a:r>
              <a:rPr lang="en-US" dirty="0" smtClean="0"/>
              <a:t>B.S </a:t>
            </a:r>
            <a:r>
              <a:rPr lang="en-US" dirty="0"/>
              <a:t>Computer Engineer </a:t>
            </a:r>
            <a:r>
              <a:rPr lang="en-US" dirty="0" smtClean="0"/>
              <a:t>at</a:t>
            </a:r>
            <a:r>
              <a:rPr lang="en-US" dirty="0" smtClean="0"/>
              <a:t> </a:t>
            </a:r>
            <a:r>
              <a:rPr lang="en-US" dirty="0"/>
              <a:t>Penn </a:t>
            </a:r>
            <a:r>
              <a:rPr lang="en-US" dirty="0" smtClean="0"/>
              <a:t>State University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6DAE31-E089-4038-BC67-4E1A8672D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2354" y="1930400"/>
            <a:ext cx="939118" cy="440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56D868-7845-4966-BA5C-BDF016030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721" y="3272569"/>
            <a:ext cx="785281" cy="673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DC4210-EA37-4D75-AC39-BB5E8801D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3783" y="4220872"/>
            <a:ext cx="1160225" cy="348067"/>
          </a:xfrm>
          <a:prstGeom prst="rect">
            <a:avLst/>
          </a:prstGeom>
        </p:spPr>
      </p:pic>
      <p:pic>
        <p:nvPicPr>
          <p:cNvPr id="1026" name="Picture 2" descr="Image result for KAUST logo">
            <a:extLst>
              <a:ext uri="{FF2B5EF4-FFF2-40B4-BE49-F238E27FC236}">
                <a16:creationId xmlns:a16="http://schemas.microsoft.com/office/drawing/2014/main" id="{A82A6AEB-5DBD-416A-958A-8699E510E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354" y="2497213"/>
            <a:ext cx="703084" cy="64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pplied research laboratory">
            <a:extLst>
              <a:ext uri="{FF2B5EF4-FFF2-40B4-BE49-F238E27FC236}">
                <a16:creationId xmlns:a16="http://schemas.microsoft.com/office/drawing/2014/main" id="{2BCCAEDE-7C4D-4CD3-A4DA-69F68E7D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425" y="4758206"/>
            <a:ext cx="1138047" cy="50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1FAF4C-7DAD-4D2C-910C-073E160C0DD2}"/>
              </a:ext>
            </a:extLst>
          </p:cNvPr>
          <p:cNvSpPr txBox="1"/>
          <p:nvPr/>
        </p:nvSpPr>
        <p:spPr>
          <a:xfrm>
            <a:off x="677334" y="4758206"/>
            <a:ext cx="6669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https://github.com/shahzebsiddiqui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11"/>
              </a:rPr>
              <a:t>https://www.linkedin.com/in/shahzebmsiddiqui/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12"/>
              </a:rPr>
              <a:t>shahzebmsiddiqui@gmail.com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 smtClean="0"/>
              <a:t>GitHub: </a:t>
            </a:r>
            <a:r>
              <a:rPr lang="en-US" dirty="0" smtClean="0">
                <a:hlinkClick r:id="rId13"/>
              </a:rPr>
              <a:t>https://github.com/HPC-buildtest/buildtest-framework</a:t>
            </a:r>
            <a:r>
              <a:rPr lang="en-US" dirty="0" smtClean="0"/>
              <a:t>           Documentation: </a:t>
            </a:r>
            <a:r>
              <a:rPr lang="en-US" dirty="0" smtClean="0">
                <a:hlinkClick r:id="rId14"/>
              </a:rPr>
              <a:t>http://buildtest.rtfd.io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3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Spider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</a:t>
            </a:r>
            <a:r>
              <a:rPr lang="fr-FR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smtClean="0"/>
              <a:t>           Documentation: </a:t>
            </a:r>
            <a:r>
              <a:rPr lang="fr-FR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80" y="1466107"/>
            <a:ext cx="5429563" cy="425862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509520" y="1808480"/>
            <a:ext cx="48361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74240" y="1656080"/>
            <a:ext cx="7721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43200" y="2560320"/>
            <a:ext cx="223246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67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07066" y="2404534"/>
            <a:ext cx="8551333" cy="122535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accent5"/>
                </a:solidFill>
              </a:rPr>
              <a:t>Software Stack </a:t>
            </a:r>
            <a:r>
              <a:rPr lang="en-US" dirty="0" smtClean="0">
                <a:solidFill>
                  <a:schemeClr val="accent5"/>
                </a:solidFill>
              </a:rPr>
              <a:t>Operations 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70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Installed Software and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85527"/>
            <a:ext cx="9005978" cy="99205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Problem</a:t>
            </a:r>
            <a:r>
              <a:rPr lang="en-US" dirty="0" smtClean="0"/>
              <a:t>: Retrieve a list of unique software and modules installed in the cluster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Use Case: </a:t>
            </a:r>
            <a:r>
              <a:rPr lang="en-US" dirty="0" smtClean="0"/>
              <a:t>Automatically keep an updated list of software as part of end-user documentation.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167" t="36950" r="65000" b="4486"/>
          <a:stretch/>
        </p:blipFill>
        <p:spPr>
          <a:xfrm>
            <a:off x="754001" y="2541814"/>
            <a:ext cx="1633232" cy="3240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4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5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3333" t="46446" r="13167" b="6296"/>
          <a:stretch/>
        </p:blipFill>
        <p:spPr>
          <a:xfrm>
            <a:off x="3018955" y="2541814"/>
            <a:ext cx="6664357" cy="24103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3668" t="84519" r="70443" b="8919"/>
          <a:stretch/>
        </p:blipFill>
        <p:spPr>
          <a:xfrm>
            <a:off x="5693642" y="5409348"/>
            <a:ext cx="2013845" cy="4677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31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A5C6-02DF-408F-96F9-B6FB9F3C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Load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C62B-D1F6-44D0-A3BF-74780C64E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72" y="1404810"/>
            <a:ext cx="5431142" cy="35432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Problem: </a:t>
            </a:r>
            <a:r>
              <a:rPr lang="en-US" dirty="0"/>
              <a:t>Verify all modules in a software </a:t>
            </a:r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3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9334" t="14116" r="39584" b="43321"/>
          <a:stretch/>
        </p:blipFill>
        <p:spPr>
          <a:xfrm>
            <a:off x="794315" y="1890726"/>
            <a:ext cx="4424297" cy="2458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8834" t="37259" r="26083" b="36222"/>
          <a:stretch/>
        </p:blipFill>
        <p:spPr>
          <a:xfrm>
            <a:off x="5836578" y="2193583"/>
            <a:ext cx="5696614" cy="15426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01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F78B-0FE0-46B0-BB4C-07A962E8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</a:t>
            </a:r>
            <a:r>
              <a:rPr lang="en-US" dirty="0" err="1"/>
              <a:t>Easybuild</a:t>
            </a:r>
            <a:r>
              <a:rPr lang="en-US" dirty="0"/>
              <a:t> &amp; </a:t>
            </a:r>
            <a:r>
              <a:rPr lang="en-US" dirty="0" err="1"/>
              <a:t>Spack</a:t>
            </a:r>
            <a:r>
              <a:rPr lang="en-US" dirty="0"/>
              <a:t>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46FE4-444E-4275-93A5-0DB8754E4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3438"/>
            <a:ext cx="9442026" cy="1373281"/>
          </a:xfrm>
        </p:spPr>
        <p:txBody>
          <a:bodyPr>
            <a:normAutofit/>
          </a:bodyPr>
          <a:lstStyle/>
          <a:p>
            <a:r>
              <a:rPr lang="en-US" dirty="0" smtClean="0"/>
              <a:t>Often times you want to know auto-generated modules (</a:t>
            </a:r>
            <a:r>
              <a:rPr lang="en-US" dirty="0" err="1" smtClean="0"/>
              <a:t>Easybuild</a:t>
            </a:r>
            <a:r>
              <a:rPr lang="en-US" dirty="0" smtClean="0"/>
              <a:t>, </a:t>
            </a:r>
            <a:r>
              <a:rPr lang="en-US" dirty="0" err="1" smtClean="0"/>
              <a:t>Spack</a:t>
            </a:r>
            <a:r>
              <a:rPr lang="en-US" dirty="0" smtClean="0"/>
              <a:t>) vs modules created manually.</a:t>
            </a:r>
          </a:p>
          <a:p>
            <a:r>
              <a:rPr lang="en-US" dirty="0" smtClean="0"/>
              <a:t>This can be done by searching for a unique string in module file embedded by both package managers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667" t="46095" r="21750" b="44214"/>
          <a:stretch/>
        </p:blipFill>
        <p:spPr>
          <a:xfrm>
            <a:off x="552994" y="4099647"/>
            <a:ext cx="7737566" cy="6530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CF2F5E-83E0-45CD-A525-5E678FFE5C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73" t="36083" r="62424" b="52473"/>
          <a:stretch/>
        </p:blipFill>
        <p:spPr>
          <a:xfrm>
            <a:off x="8349167" y="4156795"/>
            <a:ext cx="1166327" cy="634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3500" t="29111" r="20500" b="57259"/>
          <a:stretch/>
        </p:blipFill>
        <p:spPr>
          <a:xfrm>
            <a:off x="552994" y="4930930"/>
            <a:ext cx="7737566" cy="8988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DAA8F-4139-42C7-B274-636B0336B4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174" t="37355" r="64260" b="53603"/>
          <a:stretch/>
        </p:blipFill>
        <p:spPr>
          <a:xfrm>
            <a:off x="8349168" y="5081754"/>
            <a:ext cx="1166327" cy="597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23846" t="27834" r="60513" b="67835"/>
          <a:stretch/>
        </p:blipFill>
        <p:spPr>
          <a:xfrm>
            <a:off x="1114768" y="2912654"/>
            <a:ext cx="2860431" cy="445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23461" t="62934" r="36539" b="32735"/>
          <a:stretch/>
        </p:blipFill>
        <p:spPr>
          <a:xfrm>
            <a:off x="1114768" y="3420402"/>
            <a:ext cx="7315200" cy="445478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9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10"/>
              </a:rPr>
              <a:t>http://buildtest.rtfd.io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37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65F0-92F6-4711-A0B7-B6CFA79F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Module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000A4-9A3E-4ACA-BE4C-46DA207C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11" y="1335040"/>
            <a:ext cx="8466666" cy="166941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Problem: </a:t>
            </a:r>
            <a:r>
              <a:rPr lang="en-US" dirty="0"/>
              <a:t>Building a Parallel Software Stack for each Architecture in a heterogeneous </a:t>
            </a:r>
            <a:r>
              <a:rPr lang="en-US" dirty="0" smtClean="0"/>
              <a:t>cluster and avoid </a:t>
            </a:r>
            <a:r>
              <a:rPr lang="en-US" dirty="0"/>
              <a:t>asymmetries in modules between </a:t>
            </a:r>
            <a:r>
              <a:rPr lang="en-US" dirty="0" smtClean="0"/>
              <a:t>software </a:t>
            </a:r>
            <a:r>
              <a:rPr lang="en-US" dirty="0"/>
              <a:t>stack.</a:t>
            </a:r>
          </a:p>
          <a:p>
            <a:r>
              <a:rPr lang="en-US" dirty="0">
                <a:solidFill>
                  <a:srgbClr val="00B050"/>
                </a:solidFill>
              </a:rPr>
              <a:t>Solution: </a:t>
            </a:r>
            <a:r>
              <a:rPr lang="en-US" dirty="0"/>
              <a:t>Difference between two module trees by Module Full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38348-D838-4AD5-9BAC-98B94DFE3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4" t="46803" r="50638" b="33333"/>
          <a:stretch/>
        </p:blipFill>
        <p:spPr>
          <a:xfrm>
            <a:off x="195002" y="3172409"/>
            <a:ext cx="4469363" cy="1362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2EBFC-8D4F-496F-B536-D2D8D1D3B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62" t="41236" r="32730" b="18987"/>
          <a:stretch/>
        </p:blipFill>
        <p:spPr>
          <a:xfrm>
            <a:off x="4851944" y="2779898"/>
            <a:ext cx="5826731" cy="31068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5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6"/>
              </a:rPr>
              <a:t>http://buildtest.rtfd.io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099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with </a:t>
            </a:r>
            <a:r>
              <a:rPr lang="en-US" dirty="0" err="1" smtClean="0"/>
              <a:t>Lmod</a:t>
            </a:r>
            <a:r>
              <a:rPr lang="en-US" dirty="0" smtClean="0"/>
              <a:t> </a:t>
            </a:r>
            <a:r>
              <a:rPr lang="en-US" dirty="0" smtClean="0"/>
              <a:t>User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5183535" cy="152472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Load </a:t>
            </a:r>
            <a:r>
              <a:rPr lang="en-US" dirty="0" smtClean="0"/>
              <a:t>the modules of interest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Save the modules in a user collection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Build the test by referencing the user collection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0869" y="1774653"/>
            <a:ext cx="37185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$</a:t>
            </a:r>
            <a:r>
              <a:rPr lang="en-US" dirty="0" smtClean="0"/>
              <a:t> </a:t>
            </a:r>
            <a:r>
              <a:rPr lang="en-US" sz="1200" dirty="0" smtClean="0"/>
              <a:t>module </a:t>
            </a:r>
            <a:r>
              <a:rPr lang="en-US" sz="1200" dirty="0"/>
              <a:t>list</a:t>
            </a:r>
          </a:p>
          <a:p>
            <a:endParaRPr lang="en-US" sz="1200" dirty="0"/>
          </a:p>
          <a:p>
            <a:r>
              <a:rPr lang="en-US" sz="1200" dirty="0"/>
              <a:t>Currently Loaded Modules:</a:t>
            </a:r>
          </a:p>
          <a:p>
            <a:r>
              <a:rPr lang="en-US" sz="1200" dirty="0"/>
              <a:t>  1) </a:t>
            </a:r>
            <a:r>
              <a:rPr lang="en-US" sz="1200" dirty="0" err="1"/>
              <a:t>GCCcore</a:t>
            </a:r>
            <a:r>
              <a:rPr lang="en-US" sz="1200" dirty="0"/>
              <a:t>/8.3.0   2) </a:t>
            </a:r>
            <a:r>
              <a:rPr lang="en-US" sz="1200" dirty="0" err="1"/>
              <a:t>zlib</a:t>
            </a:r>
            <a:r>
              <a:rPr lang="en-US" sz="1200" dirty="0"/>
              <a:t>/1.2.11-GCCcore-8.3.0   3) </a:t>
            </a:r>
            <a:r>
              <a:rPr lang="en-US" sz="1200" dirty="0" err="1"/>
              <a:t>binutils</a:t>
            </a:r>
            <a:r>
              <a:rPr lang="en-US" sz="1200" dirty="0"/>
              <a:t>/2.32-GCCcore-8.3.0   4) GCC/8.3.0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0869" y="306139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$ module </a:t>
            </a:r>
            <a:r>
              <a:rPr lang="en-US" sz="1200" dirty="0"/>
              <a:t>save GCC</a:t>
            </a:r>
          </a:p>
          <a:p>
            <a:r>
              <a:rPr lang="en-US" sz="1200" dirty="0"/>
              <a:t>Saved current collection of modules to: "GCC"</a:t>
            </a:r>
          </a:p>
        </p:txBody>
      </p:sp>
      <p:sp>
        <p:nvSpPr>
          <p:cNvPr id="7" name="Rectangle 6"/>
          <p:cNvSpPr/>
          <p:nvPr/>
        </p:nvSpPr>
        <p:spPr>
          <a:xfrm>
            <a:off x="5860869" y="361474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$ </a:t>
            </a:r>
            <a:r>
              <a:rPr lang="en-US" sz="1200" dirty="0" err="1" smtClean="0"/>
              <a:t>buildtest</a:t>
            </a:r>
            <a:r>
              <a:rPr lang="en-US" sz="1200" dirty="0" smtClean="0"/>
              <a:t> build –c </a:t>
            </a:r>
            <a:r>
              <a:rPr lang="en-US" sz="1200" dirty="0" err="1" smtClean="0"/>
              <a:t>openmp.hello.omp_hello.c.yml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rgbClr val="C00000"/>
                </a:solidFill>
              </a:rPr>
              <a:t>–co GCC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018"/>
          <a:stretch/>
        </p:blipFill>
        <p:spPr>
          <a:xfrm>
            <a:off x="520527" y="4182983"/>
            <a:ext cx="8753475" cy="16985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4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5"/>
              </a:rPr>
              <a:t>http://buildtest.rtfd.io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90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Buildtest</a:t>
            </a:r>
            <a:r>
              <a:rPr lang="en-US" dirty="0" smtClean="0"/>
              <a:t> Module Collection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0" y="1591629"/>
            <a:ext cx="9062720" cy="1436051"/>
          </a:xfrm>
        </p:spPr>
        <p:txBody>
          <a:bodyPr/>
          <a:lstStyle/>
          <a:p>
            <a:r>
              <a:rPr lang="en-US" dirty="0" err="1" smtClean="0"/>
              <a:t>Lmod’s</a:t>
            </a:r>
            <a:r>
              <a:rPr lang="en-US" dirty="0" smtClean="0"/>
              <a:t> user collection must have </a:t>
            </a:r>
            <a:r>
              <a:rPr lang="en-US" dirty="0" smtClean="0">
                <a:solidFill>
                  <a:srgbClr val="FF0000"/>
                </a:solidFill>
              </a:rPr>
              <a:t>unique collection name</a:t>
            </a:r>
            <a:r>
              <a:rPr lang="en-US" dirty="0" smtClean="0"/>
              <a:t> which is problematic when managing dozens of collections. Therefore, </a:t>
            </a:r>
            <a:r>
              <a:rPr lang="en-US" dirty="0" err="1" smtClean="0"/>
              <a:t>buildtest</a:t>
            </a:r>
            <a:r>
              <a:rPr lang="en-US" dirty="0" smtClean="0"/>
              <a:t> implements its own module collection system to store collections.</a:t>
            </a:r>
          </a:p>
          <a:p>
            <a:r>
              <a:rPr lang="en-US" dirty="0" smtClean="0"/>
              <a:t>Module Collection Operations:</a:t>
            </a:r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583" t="63975" r="24083" b="8815"/>
          <a:stretch/>
        </p:blipFill>
        <p:spPr>
          <a:xfrm>
            <a:off x="411480" y="3078480"/>
            <a:ext cx="11399520" cy="2799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3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7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Collection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454" y="1479347"/>
            <a:ext cx="9167706" cy="2498292"/>
          </a:xfrm>
        </p:spPr>
        <p:txBody>
          <a:bodyPr>
            <a:normAutofit/>
          </a:bodyPr>
          <a:lstStyle/>
          <a:p>
            <a:r>
              <a:rPr lang="en-US" dirty="0" err="1" smtClean="0"/>
              <a:t>Buildtest</a:t>
            </a:r>
            <a:r>
              <a:rPr lang="en-US" dirty="0" smtClean="0"/>
              <a:t> will store the module collection in </a:t>
            </a:r>
            <a:r>
              <a:rPr lang="en-US" dirty="0" err="1" smtClean="0">
                <a:solidFill>
                  <a:srgbClr val="00B050"/>
                </a:solidFill>
              </a:rPr>
              <a:t>collection.json</a:t>
            </a:r>
            <a:r>
              <a:rPr lang="en-US" dirty="0" smtClean="0"/>
              <a:t> that is self-maintained by </a:t>
            </a:r>
            <a:r>
              <a:rPr lang="en-US" dirty="0" err="1" smtClean="0"/>
              <a:t>buildtest</a:t>
            </a:r>
            <a:endParaRPr lang="en-US" dirty="0" smtClean="0"/>
          </a:p>
          <a:p>
            <a:r>
              <a:rPr lang="en-US" dirty="0" smtClean="0"/>
              <a:t>To add modules to a collection use </a:t>
            </a:r>
            <a:r>
              <a:rPr lang="en-US" b="1" dirty="0" err="1" smtClean="0">
                <a:solidFill>
                  <a:srgbClr val="FF0000"/>
                </a:solidFill>
              </a:rPr>
              <a:t>buildtest</a:t>
            </a:r>
            <a:r>
              <a:rPr lang="en-US" b="1" dirty="0" smtClean="0">
                <a:solidFill>
                  <a:srgbClr val="FF0000"/>
                </a:solidFill>
              </a:rPr>
              <a:t> module collection –a</a:t>
            </a:r>
          </a:p>
          <a:p>
            <a:r>
              <a:rPr lang="en-US" dirty="0" smtClean="0"/>
              <a:t>Collection can be referenced by </a:t>
            </a:r>
            <a:r>
              <a:rPr lang="en-US" b="1" dirty="0" smtClean="0"/>
              <a:t>collection id (0, 1, 2, …)</a:t>
            </a:r>
            <a:endParaRPr lang="en-US" dirty="0" smtClean="0"/>
          </a:p>
          <a:p>
            <a:r>
              <a:rPr lang="en-US" dirty="0" smtClean="0"/>
              <a:t>To list all module collections use </a:t>
            </a:r>
            <a:r>
              <a:rPr lang="en-US" b="1" dirty="0" err="1" smtClean="0">
                <a:solidFill>
                  <a:srgbClr val="FF0000"/>
                </a:solidFill>
              </a:rPr>
              <a:t>buildtest</a:t>
            </a:r>
            <a:r>
              <a:rPr lang="en-US" b="1" dirty="0" smtClean="0">
                <a:solidFill>
                  <a:srgbClr val="FF0000"/>
                </a:solidFill>
              </a:rPr>
              <a:t> module collection –l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500" t="83755" r="1000" b="8866"/>
          <a:stretch/>
        </p:blipFill>
        <p:spPr>
          <a:xfrm>
            <a:off x="494454" y="5229623"/>
            <a:ext cx="11551920" cy="56083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3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33" y="3977639"/>
            <a:ext cx="8034830" cy="100107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07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Test with Module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86560"/>
            <a:ext cx="9889066" cy="1269076"/>
          </a:xfrm>
        </p:spPr>
        <p:txBody>
          <a:bodyPr>
            <a:normAutofit/>
          </a:bodyPr>
          <a:lstStyle/>
          <a:p>
            <a:r>
              <a:rPr lang="en-US" dirty="0" smtClean="0"/>
              <a:t>To build a test with module collection use the –-module-collection option.</a:t>
            </a:r>
          </a:p>
          <a:p>
            <a:r>
              <a:rPr lang="en-US" dirty="0" smtClean="0"/>
              <a:t>Let’s build a test with collection 0 as follows: </a:t>
            </a:r>
          </a:p>
          <a:p>
            <a:pPr marL="57150" indent="0">
              <a:buNone/>
            </a:pPr>
            <a:r>
              <a:rPr lang="en-US" sz="2000" dirty="0" err="1" smtClean="0">
                <a:solidFill>
                  <a:srgbClr val="0070C0"/>
                </a:solidFill>
              </a:rPr>
              <a:t>buildtest</a:t>
            </a:r>
            <a:r>
              <a:rPr lang="en-US" sz="2000" dirty="0" smtClean="0">
                <a:solidFill>
                  <a:srgbClr val="0070C0"/>
                </a:solidFill>
              </a:rPr>
              <a:t> build –c </a:t>
            </a:r>
            <a:r>
              <a:rPr lang="en-US" sz="2000" dirty="0" err="1" smtClean="0">
                <a:solidFill>
                  <a:srgbClr val="0070C0"/>
                </a:solidFill>
              </a:rPr>
              <a:t>openmp.hello.omp_hello.c.yml</a:t>
            </a:r>
            <a:r>
              <a:rPr lang="en-US" sz="2000" dirty="0" smtClean="0">
                <a:solidFill>
                  <a:srgbClr val="00B050"/>
                </a:solidFill>
              </a:rPr>
              <a:t> –-module-collection 0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r="-62" b="4688"/>
          <a:stretch/>
        </p:blipFill>
        <p:spPr>
          <a:xfrm>
            <a:off x="530052" y="3043264"/>
            <a:ext cx="9921630" cy="5628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52" y="3790564"/>
            <a:ext cx="8743950" cy="20669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4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5"/>
              </a:rPr>
              <a:t>http://buildtest.rtfd.io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2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A6CD-6355-4A37-83AD-6459204E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5BF92-3BCA-4D61-A545-FB3E203DA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HPC Software Stacks are growing </a:t>
            </a:r>
            <a:r>
              <a:rPr lang="en-US" dirty="0"/>
              <a:t>at an astronomical rate with up to 1000+ software (open source, commercial), many sites have adopted tools like </a:t>
            </a:r>
            <a:r>
              <a:rPr lang="en-US" b="1" dirty="0" err="1"/>
              <a:t>Easybuild</a:t>
            </a:r>
            <a:r>
              <a:rPr lang="en-US" dirty="0"/>
              <a:t> or </a:t>
            </a:r>
            <a:r>
              <a:rPr lang="en-US" b="1" dirty="0" err="1"/>
              <a:t>Spack</a:t>
            </a:r>
            <a:r>
              <a:rPr lang="en-US" b="1" dirty="0"/>
              <a:t> </a:t>
            </a:r>
            <a:r>
              <a:rPr lang="en-US" dirty="0"/>
              <a:t>to automate software stack build</a:t>
            </a:r>
          </a:p>
          <a:p>
            <a:r>
              <a:rPr lang="en-US" dirty="0" smtClean="0"/>
              <a:t>HPC </a:t>
            </a:r>
            <a:r>
              <a:rPr lang="en-US" dirty="0"/>
              <a:t>Support team will typically install the software and let user test the </a:t>
            </a:r>
            <a:r>
              <a:rPr lang="en-US" dirty="0" smtClean="0"/>
              <a:t>software</a:t>
            </a:r>
          </a:p>
          <a:p>
            <a:r>
              <a:rPr lang="en-US" dirty="0" smtClean="0"/>
              <a:t>What happens where there is a software bug?</a:t>
            </a:r>
          </a:p>
          <a:p>
            <a:r>
              <a:rPr lang="en-US" dirty="0" smtClean="0"/>
              <a:t>Who do you blame: </a:t>
            </a:r>
            <a:r>
              <a:rPr lang="en-US" dirty="0" smtClean="0">
                <a:solidFill>
                  <a:srgbClr val="FF0000"/>
                </a:solidFill>
              </a:rPr>
              <a:t>User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C000"/>
                </a:solidFill>
              </a:rPr>
              <a:t>Administrator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92D050"/>
                </a:solidFill>
              </a:rPr>
              <a:t>System</a:t>
            </a:r>
            <a:r>
              <a:rPr lang="en-US" dirty="0" smtClean="0"/>
              <a:t>, </a:t>
            </a:r>
            <a:r>
              <a:rPr lang="en-US" dirty="0"/>
              <a:t>o</a:t>
            </a:r>
            <a:r>
              <a:rPr lang="en-US" dirty="0" smtClean="0"/>
              <a:t>r </a:t>
            </a:r>
            <a:r>
              <a:rPr lang="en-US" dirty="0" smtClean="0">
                <a:solidFill>
                  <a:srgbClr val="0070C0"/>
                </a:solidFill>
              </a:rPr>
              <a:t>Package Maintainer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HPC </a:t>
            </a:r>
            <a:r>
              <a:rPr lang="en-US" dirty="0"/>
              <a:t>Support Team lack the domain expertise to test the software and often too busy with operation support &amp; engineering projects that software testing is often neglected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F2F5E-83E0-45CD-A525-5E678FFE5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73" t="36083" r="62424" b="52473"/>
          <a:stretch/>
        </p:blipFill>
        <p:spPr>
          <a:xfrm>
            <a:off x="10124403" y="1674246"/>
            <a:ext cx="1166327" cy="634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BDAA8F-4139-42C7-B274-636B0336B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74" t="37355" r="64260" b="53603"/>
          <a:stretch/>
        </p:blipFill>
        <p:spPr>
          <a:xfrm>
            <a:off x="10124403" y="2640564"/>
            <a:ext cx="1166327" cy="59715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4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5"/>
              </a:rPr>
              <a:t>http://buildtest.rtfd.io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9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2564"/>
            <a:ext cx="8596668" cy="4499265"/>
          </a:xfrm>
        </p:spPr>
        <p:txBody>
          <a:bodyPr>
            <a:normAutofit/>
          </a:bodyPr>
          <a:lstStyle/>
          <a:p>
            <a:r>
              <a:rPr lang="en-US" dirty="0" smtClean="0"/>
              <a:t>Extend MPI support to include: </a:t>
            </a:r>
            <a:r>
              <a:rPr lang="en-US" dirty="0" err="1" smtClean="0"/>
              <a:t>IntelMPI</a:t>
            </a:r>
            <a:r>
              <a:rPr lang="en-US" dirty="0" smtClean="0"/>
              <a:t>, MPICH, MVAPICH2</a:t>
            </a:r>
          </a:p>
          <a:p>
            <a:r>
              <a:rPr lang="en-US" dirty="0" smtClean="0"/>
              <a:t>Extend compiler support to Intel, PGI, Clang. 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Setup CI server to run regression test for </a:t>
            </a:r>
            <a:r>
              <a:rPr lang="en-US" dirty="0" err="1" smtClean="0"/>
              <a:t>buildtest</a:t>
            </a:r>
            <a:r>
              <a:rPr lang="en-US" dirty="0"/>
              <a:t> </a:t>
            </a:r>
            <a:r>
              <a:rPr lang="en-US" dirty="0" smtClean="0"/>
              <a:t>on every commit/PR</a:t>
            </a:r>
          </a:p>
          <a:p>
            <a:r>
              <a:rPr lang="en-US" dirty="0" smtClean="0"/>
              <a:t>Integrate </a:t>
            </a:r>
            <a:r>
              <a:rPr lang="en-US" dirty="0" err="1" smtClean="0"/>
              <a:t>CodeCov</a:t>
            </a:r>
            <a:r>
              <a:rPr lang="en-US" dirty="0" smtClean="0"/>
              <a:t> with CI build, </a:t>
            </a:r>
            <a:r>
              <a:rPr lang="en-US" dirty="0" err="1" smtClean="0"/>
              <a:t>codecov</a:t>
            </a:r>
            <a:r>
              <a:rPr lang="en-US" dirty="0" smtClean="0"/>
              <a:t> is already configured 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codecov.io/gh/HPC-buildtest/buildtest-framework</a:t>
            </a:r>
            <a:r>
              <a:rPr lang="en-US" dirty="0" smtClean="0"/>
              <a:t> but coverage report are not automated</a:t>
            </a:r>
          </a:p>
          <a:p>
            <a:r>
              <a:rPr lang="en-US" dirty="0" smtClean="0"/>
              <a:t>Extend </a:t>
            </a:r>
            <a:r>
              <a:rPr lang="en-US" dirty="0" err="1" smtClean="0">
                <a:solidFill>
                  <a:srgbClr val="FF0000"/>
                </a:solidFill>
              </a:rPr>
              <a:t>testtype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singlesource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to support scripting languages such as Python, Perl, Ruby, 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</a:t>
            </a:r>
            <a:r>
              <a:rPr lang="fr-FR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smtClean="0"/>
              <a:t>           Documentation: </a:t>
            </a:r>
            <a:r>
              <a:rPr lang="fr-FR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4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Buildtest</a:t>
            </a:r>
            <a:r>
              <a:rPr lang="en-US" dirty="0" smtClean="0"/>
              <a:t> </a:t>
            </a:r>
            <a:r>
              <a:rPr lang="en-US" dirty="0"/>
              <a:t>is a framework that automates test creation through YAML configuration. </a:t>
            </a:r>
            <a:r>
              <a:rPr lang="en-US" dirty="0" err="1"/>
              <a:t>Buildtest</a:t>
            </a:r>
            <a:r>
              <a:rPr lang="en-US" dirty="0"/>
              <a:t> comes with a  repository of test configuration and source files, however </a:t>
            </a:r>
            <a:r>
              <a:rPr lang="en-US" dirty="0">
                <a:solidFill>
                  <a:srgbClr val="FF0000"/>
                </a:solidFill>
              </a:rPr>
              <a:t>community contribution</a:t>
            </a:r>
            <a:r>
              <a:rPr lang="en-US" dirty="0"/>
              <a:t> is required in order to build a test repository with useful tests that will benefit the entire community.</a:t>
            </a:r>
            <a:endParaRPr lang="en-US" dirty="0" smtClean="0"/>
          </a:p>
          <a:p>
            <a:r>
              <a:rPr lang="en-US" dirty="0" smtClean="0"/>
              <a:t>Software Stack Administrators can </a:t>
            </a:r>
            <a:r>
              <a:rPr lang="en-US" dirty="0" smtClean="0"/>
              <a:t>incorporate </a:t>
            </a:r>
            <a:r>
              <a:rPr lang="en-US" dirty="0" err="1" smtClean="0"/>
              <a:t>buildtest</a:t>
            </a:r>
            <a:r>
              <a:rPr lang="en-US" dirty="0" err="1" smtClean="0"/>
              <a:t>’s</a:t>
            </a:r>
            <a:r>
              <a:rPr lang="en-US" dirty="0" smtClean="0"/>
              <a:t> software stack operation </a:t>
            </a:r>
            <a:r>
              <a:rPr lang="en-US" dirty="0" smtClean="0"/>
              <a:t>in their daily operation when managing their </a:t>
            </a:r>
            <a:r>
              <a:rPr lang="en-US" dirty="0" smtClean="0"/>
              <a:t>software stack.</a:t>
            </a:r>
          </a:p>
          <a:p>
            <a:r>
              <a:rPr lang="en-US" dirty="0" smtClean="0"/>
              <a:t>We need to build strong partnership in HPC community with respect to Software Stack Testing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</a:t>
            </a:r>
            <a:r>
              <a:rPr lang="fr-FR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smtClean="0"/>
              <a:t>           Documentation: </a:t>
            </a:r>
            <a:r>
              <a:rPr lang="fr-FR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8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Clone</a:t>
            </a:r>
            <a:r>
              <a:rPr lang="en-US" dirty="0" smtClean="0"/>
              <a:t>, </a:t>
            </a:r>
            <a:r>
              <a:rPr lang="en-US" b="1" dirty="0" smtClean="0"/>
              <a:t>Star</a:t>
            </a:r>
            <a:r>
              <a:rPr lang="en-US" dirty="0" smtClean="0"/>
              <a:t>, and/or </a:t>
            </a:r>
            <a:r>
              <a:rPr lang="en-US" b="1" dirty="0" smtClean="0"/>
              <a:t>Fork</a:t>
            </a:r>
            <a:r>
              <a:rPr lang="en-US" dirty="0" smtClean="0"/>
              <a:t> </a:t>
            </a:r>
            <a:r>
              <a:rPr lang="en-US" dirty="0" err="1" smtClean="0"/>
              <a:t>buildtest</a:t>
            </a:r>
            <a:r>
              <a:rPr lang="en-US" smtClean="0"/>
              <a:t> and join the community on SLACK.</a:t>
            </a:r>
            <a:endParaRPr lang="en-US" dirty="0" smtClean="0"/>
          </a:p>
          <a:p>
            <a:r>
              <a:rPr lang="en-US" dirty="0" smtClean="0"/>
              <a:t>Contributing your Tests see: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github.com/HPC-buildtest/buildtest-framework/blob/devel/toolkit/README.rst</a:t>
            </a:r>
            <a:endParaRPr lang="en-US" dirty="0" smtClean="0"/>
          </a:p>
          <a:p>
            <a:r>
              <a:rPr lang="en-US" dirty="0" smtClean="0"/>
              <a:t>Contributing Guide: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github.com/HPC-buildtest/buildtest-framework</a:t>
            </a:r>
            <a:endParaRPr lang="en-US" dirty="0" smtClean="0"/>
          </a:p>
          <a:p>
            <a:r>
              <a:rPr lang="en-US" dirty="0" smtClean="0"/>
              <a:t>Report a Bug @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github.com/HPC-buildtest/buildtest-framework/issues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</a:t>
            </a:r>
            <a:r>
              <a:rPr lang="fr-FR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smtClean="0"/>
              <a:t>           Documentation: </a:t>
            </a:r>
            <a:r>
              <a:rPr lang="fr-FR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88112" y="3906186"/>
            <a:ext cx="59971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https://hpcbuildtest.slack.com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https://hpcbuildtest.herokuapp.com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github.com/HPC-buildtest/buildtest-framework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807" y="3916142"/>
            <a:ext cx="908305" cy="3132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507" y="4513798"/>
            <a:ext cx="326937" cy="332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807" y="4239307"/>
            <a:ext cx="877141" cy="26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8704-5218-4AC9-9A65-F3E23A29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0CA3-F386-43F7-9CEA-EB2D047F5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Currently</a:t>
            </a:r>
            <a:r>
              <a:rPr lang="en-US" dirty="0"/>
              <a:t>, there is little or no collaboration in HPC community in how to conduct software stack testing</a:t>
            </a:r>
          </a:p>
          <a:p>
            <a:r>
              <a:rPr lang="en-US" dirty="0"/>
              <a:t>This demands for concerted effort by HPC community to build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rgbClr val="0070C0"/>
                </a:solidFill>
              </a:rPr>
              <a:t>open-source </a:t>
            </a:r>
            <a:r>
              <a:rPr lang="en-US" dirty="0">
                <a:solidFill>
                  <a:srgbClr val="0070C0"/>
                </a:solidFill>
              </a:rPr>
              <a:t>community </a:t>
            </a:r>
            <a:r>
              <a:rPr lang="en-US" dirty="0" smtClean="0"/>
              <a:t>for </a:t>
            </a:r>
            <a:r>
              <a:rPr lang="en-US" dirty="0"/>
              <a:t>software stack testing</a:t>
            </a:r>
          </a:p>
          <a:p>
            <a:r>
              <a:rPr lang="en-US" dirty="0"/>
              <a:t>We need to: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Build a framework to do automatic testing of installed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Build a test repository for scientific software that is </a:t>
            </a:r>
            <a:r>
              <a:rPr lang="en-US" dirty="0">
                <a:solidFill>
                  <a:srgbClr val="0070C0"/>
                </a:solidFill>
              </a:rPr>
              <a:t>community driven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reusable</a:t>
            </a:r>
          </a:p>
          <a:p>
            <a:r>
              <a:rPr lang="en-US" dirty="0">
                <a:solidFill>
                  <a:srgbClr val="FF0000"/>
                </a:solidFill>
              </a:rPr>
              <a:t>An automated test framework is a harness for automating test creation, but it requires community contribution to accumulate this repository on per-package basis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2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4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4F0C-3CAB-483D-83F1-9D61D856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buildtest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846A-9E37-4705-A413-CF4F1A53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8"/>
            <a:ext cx="5113866" cy="2879470"/>
          </a:xfrm>
        </p:spPr>
        <p:txBody>
          <a:bodyPr>
            <a:normAutofit/>
          </a:bodyPr>
          <a:lstStyle/>
          <a:p>
            <a:r>
              <a:rPr lang="en-US" dirty="0" err="1"/>
              <a:t>Buildtest</a:t>
            </a:r>
            <a:r>
              <a:rPr lang="en-US" dirty="0"/>
              <a:t> is a </a:t>
            </a:r>
            <a:r>
              <a:rPr lang="en-US" dirty="0" smtClean="0"/>
              <a:t>framework that: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Automates</a:t>
            </a:r>
            <a:r>
              <a:rPr lang="en-US" dirty="0" smtClean="0"/>
              <a:t> test script creation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Abstracts</a:t>
            </a:r>
            <a:r>
              <a:rPr lang="en-US" dirty="0" smtClean="0"/>
              <a:t> test </a:t>
            </a:r>
            <a:r>
              <a:rPr lang="en-US" dirty="0"/>
              <a:t>complexity </a:t>
            </a:r>
            <a:r>
              <a:rPr lang="en-US" dirty="0" smtClean="0"/>
              <a:t>by using test configuration written in YAML </a:t>
            </a:r>
          </a:p>
          <a:p>
            <a:pPr lvl="1"/>
            <a:r>
              <a:rPr lang="en-US" dirty="0" smtClean="0"/>
              <a:t>Allows </a:t>
            </a:r>
            <a:r>
              <a:rPr lang="en-US" dirty="0">
                <a:solidFill>
                  <a:schemeClr val="accent2"/>
                </a:solidFill>
              </a:rPr>
              <a:t>Portable </a:t>
            </a:r>
            <a:r>
              <a:rPr lang="en-US" dirty="0" smtClean="0"/>
              <a:t>test configurations</a:t>
            </a:r>
            <a:endParaRPr lang="en-US" dirty="0" smtClean="0">
              <a:solidFill>
                <a:schemeClr val="accent2"/>
              </a:solidFill>
            </a:endParaRPr>
          </a:p>
          <a:p>
            <a:pPr lvl="1"/>
            <a:r>
              <a:rPr lang="en-US" dirty="0" smtClean="0"/>
              <a:t>Provides many </a:t>
            </a:r>
            <a:r>
              <a:rPr lang="en-US" dirty="0" smtClean="0">
                <a:solidFill>
                  <a:schemeClr val="accent4"/>
                </a:solidFill>
              </a:rPr>
              <a:t>software stack operations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Buildtest</a:t>
            </a:r>
            <a:r>
              <a:rPr lang="en-US" dirty="0" smtClean="0">
                <a:solidFill>
                  <a:schemeClr val="tx1"/>
                </a:solidFill>
              </a:rPr>
              <a:t> comes with a repository of test configuration and source files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2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28" t="3675" r="29231" b="9943"/>
          <a:stretch/>
        </p:blipFill>
        <p:spPr>
          <a:xfrm>
            <a:off x="5791200" y="1492539"/>
            <a:ext cx="5908637" cy="406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Buildtest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</a:t>
            </a:r>
            <a:r>
              <a:rPr lang="fr-FR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smtClean="0"/>
              <a:t>           Documentation: </a:t>
            </a:r>
            <a:r>
              <a:rPr lang="fr-FR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25" y="1273215"/>
            <a:ext cx="10327110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4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Pipeline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2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5000" t="27136" r="25057" b="19728"/>
          <a:stretch/>
        </p:blipFill>
        <p:spPr>
          <a:xfrm>
            <a:off x="1258548" y="1273215"/>
            <a:ext cx="7673784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8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a test script just specify a test configuration to </a:t>
            </a:r>
            <a:r>
              <a:rPr lang="en-US" dirty="0" err="1" smtClean="0"/>
              <a:t>buildtest</a:t>
            </a:r>
            <a:r>
              <a:rPr lang="en-US" dirty="0" smtClean="0"/>
              <a:t> as follows: </a:t>
            </a:r>
            <a:r>
              <a:rPr lang="en-US" dirty="0" err="1" smtClean="0">
                <a:solidFill>
                  <a:srgbClr val="FF0000"/>
                </a:solidFill>
              </a:rPr>
              <a:t>buildtest</a:t>
            </a:r>
            <a:r>
              <a:rPr lang="en-US" dirty="0" smtClean="0">
                <a:solidFill>
                  <a:srgbClr val="FF0000"/>
                </a:solidFill>
              </a:rPr>
              <a:t> build –c &lt;test-configuration&gt;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test configuration can be found under </a:t>
            </a:r>
            <a:r>
              <a:rPr lang="en-US" dirty="0" smtClean="0">
                <a:solidFill>
                  <a:schemeClr val="accent2"/>
                </a:solidFill>
              </a:rPr>
              <a:t>$BUILDTEST_ROOT/toolkit/suite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Name of test configuration is formulated by replacing file separator (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smtClean="0">
                <a:solidFill>
                  <a:schemeClr val="tx1"/>
                </a:solidFill>
              </a:rPr>
              <a:t>) by a dot (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en-US" dirty="0" smtClean="0">
                <a:solidFill>
                  <a:schemeClr val="tx1"/>
                </a:solidFill>
              </a:rPr>
              <a:t>) so </a:t>
            </a:r>
            <a:r>
              <a:rPr lang="en-US" dirty="0" smtClean="0">
                <a:solidFill>
                  <a:srgbClr val="00B050"/>
                </a:solidFill>
              </a:rPr>
              <a:t>compilers/</a:t>
            </a:r>
            <a:r>
              <a:rPr lang="en-US" dirty="0" err="1" smtClean="0">
                <a:solidFill>
                  <a:srgbClr val="00B050"/>
                </a:solidFill>
              </a:rPr>
              <a:t>hellworld</a:t>
            </a:r>
            <a:r>
              <a:rPr lang="en-US" dirty="0" smtClean="0">
                <a:solidFill>
                  <a:srgbClr val="00B050"/>
                </a:solidFill>
              </a:rPr>
              <a:t>/</a:t>
            </a:r>
            <a:r>
              <a:rPr lang="en-US" dirty="0" err="1" smtClean="0">
                <a:solidFill>
                  <a:srgbClr val="00B050"/>
                </a:solidFill>
              </a:rPr>
              <a:t>args.c.yml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compilers.helloworld.args.c.yml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Source code must be under </a:t>
            </a:r>
            <a:r>
              <a:rPr lang="en-US" dirty="0" err="1" smtClean="0">
                <a:solidFill>
                  <a:srgbClr val="FF0000"/>
                </a:solidFill>
              </a:rPr>
              <a:t>src</a:t>
            </a:r>
            <a:r>
              <a:rPr lang="en-US" dirty="0" smtClean="0">
                <a:solidFill>
                  <a:schemeClr val="tx1"/>
                </a:solidFill>
              </a:rPr>
              <a:t> directory and test configuration must be named with extension 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en-US" dirty="0" err="1" smtClean="0">
                <a:solidFill>
                  <a:srgbClr val="FF0000"/>
                </a:solidFill>
              </a:rPr>
              <a:t>yml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9092" y="1510175"/>
            <a:ext cx="2857500" cy="5181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3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1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00" t="30741" r="49167" b="23778"/>
          <a:stretch/>
        </p:blipFill>
        <p:spPr>
          <a:xfrm>
            <a:off x="2303596" y="1273215"/>
            <a:ext cx="5694509" cy="457647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smtClean="0"/>
              <a:t>GitHub: </a:t>
            </a:r>
            <a:r>
              <a:rPr lang="en-US" smtClean="0">
                <a:hlinkClick r:id="rId3"/>
              </a:rPr>
              <a:t>https://github.com/HPC-buildtest/buildtest-framework</a:t>
            </a:r>
            <a:r>
              <a:rPr lang="en-US" smtClean="0"/>
              <a:t>           Documentation: </a:t>
            </a:r>
            <a:r>
              <a:rPr lang="en-US" smtClean="0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Arrow Connector 9"/>
          <p:cNvCxnSpPr>
            <a:stCxn id="13" idx="3"/>
          </p:cNvCxnSpPr>
          <p:nvPr/>
        </p:nvCxnSpPr>
        <p:spPr>
          <a:xfrm>
            <a:off x="2039528" y="1234053"/>
            <a:ext cx="696052" cy="10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572" y="1003220"/>
            <a:ext cx="1754956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Informs </a:t>
            </a:r>
            <a:r>
              <a:rPr lang="en-US" sz="800" dirty="0" err="1" smtClean="0"/>
              <a:t>buildtest</a:t>
            </a:r>
            <a:r>
              <a:rPr lang="en-US" sz="800" dirty="0" smtClean="0"/>
              <a:t> this is a Single Source Compilation. Implemented as a Python Class</a:t>
            </a:r>
            <a:endParaRPr lang="en-US" sz="800" dirty="0"/>
          </a:p>
        </p:txBody>
      </p:sp>
      <p:cxnSp>
        <p:nvCxnSpPr>
          <p:cNvPr id="15" name="Straight Arrow Connector 14"/>
          <p:cNvCxnSpPr>
            <a:stCxn id="18" idx="1"/>
          </p:cNvCxnSpPr>
          <p:nvPr/>
        </p:nvCxnSpPr>
        <p:spPr>
          <a:xfrm flipH="1" flipV="1">
            <a:off x="3993780" y="1860630"/>
            <a:ext cx="696582" cy="18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90362" y="1936155"/>
            <a:ext cx="938077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dirty="0" smtClean="0"/>
              <a:t>Run Test Locally</a:t>
            </a:r>
            <a:endParaRPr lang="en-US" sz="800" dirty="0"/>
          </a:p>
        </p:txBody>
      </p:sp>
      <p:cxnSp>
        <p:nvCxnSpPr>
          <p:cNvPr id="21" name="Straight Arrow Connector 20"/>
          <p:cNvCxnSpPr>
            <a:stCxn id="22" idx="3"/>
          </p:cNvCxnSpPr>
          <p:nvPr/>
        </p:nvCxnSpPr>
        <p:spPr>
          <a:xfrm flipV="1">
            <a:off x="1821180" y="1600201"/>
            <a:ext cx="906780" cy="336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572" y="1767840"/>
            <a:ext cx="1536608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Description of text. Limited to 80 chars</a:t>
            </a:r>
            <a:endParaRPr lang="en-US" sz="8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390900" y="2499360"/>
            <a:ext cx="67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69080" y="2391638"/>
            <a:ext cx="142494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Start of Test Declaration</a:t>
            </a:r>
            <a:endParaRPr lang="en-US" sz="800" dirty="0"/>
          </a:p>
        </p:txBody>
      </p:sp>
      <p:cxnSp>
        <p:nvCxnSpPr>
          <p:cNvPr id="27" name="Straight Arrow Connector 26"/>
          <p:cNvCxnSpPr>
            <a:stCxn id="30" idx="3"/>
          </p:cNvCxnSpPr>
          <p:nvPr/>
        </p:nvCxnSpPr>
        <p:spPr>
          <a:xfrm>
            <a:off x="2093006" y="2956560"/>
            <a:ext cx="794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8066" y="2848838"/>
            <a:ext cx="142494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Source File to be compiled </a:t>
            </a:r>
            <a:endParaRPr lang="en-US" sz="8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93006" y="2708070"/>
            <a:ext cx="794974" cy="1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8066" y="2600171"/>
            <a:ext cx="142494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Specify Compiler Name</a:t>
            </a:r>
            <a:endParaRPr lang="en-US" sz="800" dirty="0"/>
          </a:p>
        </p:txBody>
      </p:sp>
      <p:cxnSp>
        <p:nvCxnSpPr>
          <p:cNvPr id="40" name="Straight Arrow Connector 39"/>
          <p:cNvCxnSpPr>
            <a:stCxn id="42" idx="1"/>
          </p:cNvCxnSpPr>
          <p:nvPr/>
        </p:nvCxnSpPr>
        <p:spPr>
          <a:xfrm flipH="1">
            <a:off x="3261360" y="3200400"/>
            <a:ext cx="807720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069080" y="3092678"/>
            <a:ext cx="211836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Start of Environment Variable Declaration</a:t>
            </a:r>
            <a:endParaRPr lang="en-US" sz="800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658528" y="3909060"/>
            <a:ext cx="1229452" cy="23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658528" y="4145280"/>
            <a:ext cx="1176112" cy="262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8234" y="3976003"/>
            <a:ext cx="1450294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Commands to run before and after compilation. </a:t>
            </a:r>
            <a:endParaRPr lang="en-US" sz="8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631858" y="4611319"/>
            <a:ext cx="1229452" cy="23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631858" y="4846759"/>
            <a:ext cx="1229452" cy="22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81564" y="4670128"/>
            <a:ext cx="1450294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Commands to run before and after execution. </a:t>
            </a:r>
            <a:endParaRPr lang="en-US" sz="800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4163568" y="4145280"/>
            <a:ext cx="812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75667" y="4033757"/>
            <a:ext cx="2851597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Passing flags to C compiler by setting CFLAGS variable</a:t>
            </a:r>
            <a:endParaRPr lang="en-US" sz="800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4681921" y="4837803"/>
            <a:ext cx="812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494021" y="4726280"/>
            <a:ext cx="1820612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Passing Arguments to the Execution</a:t>
            </a:r>
            <a:endParaRPr lang="en-US" sz="800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3609025" y="5528823"/>
            <a:ext cx="812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21125" y="5417300"/>
            <a:ext cx="1072895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 smtClean="0"/>
              <a:t>List of Maintainers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7854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10031</TotalTime>
  <Words>1778</Words>
  <Application>Microsoft Office PowerPoint</Application>
  <PresentationFormat>Widescreen</PresentationFormat>
  <Paragraphs>215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Trebuchet MS</vt:lpstr>
      <vt:lpstr>Wingdings</vt:lpstr>
      <vt:lpstr>Wingdings 3</vt:lpstr>
      <vt:lpstr>Facet</vt:lpstr>
      <vt:lpstr>Buildtest: A Software Testing Framework with Module Operations for HPC systems</vt:lpstr>
      <vt:lpstr>whoami</vt:lpstr>
      <vt:lpstr>Background</vt:lpstr>
      <vt:lpstr>Motivation</vt:lpstr>
      <vt:lpstr>What is buildtest</vt:lpstr>
      <vt:lpstr>Buildtest Architecture</vt:lpstr>
      <vt:lpstr>Build Pipeline</vt:lpstr>
      <vt:lpstr>Building a Test</vt:lpstr>
      <vt:lpstr>Test Configuration</vt:lpstr>
      <vt:lpstr>Test Configuration</vt:lpstr>
      <vt:lpstr>Test Configuration</vt:lpstr>
      <vt:lpstr>Example Build</vt:lpstr>
      <vt:lpstr>LSF Test</vt:lpstr>
      <vt:lpstr>SLURM Test</vt:lpstr>
      <vt:lpstr>Build History</vt:lpstr>
      <vt:lpstr>Running Test Locally</vt:lpstr>
      <vt:lpstr>Submit Jobs via bsub (Experimental Feature)</vt:lpstr>
      <vt:lpstr>Submitting Jobs via bsub</vt:lpstr>
      <vt:lpstr>Integration with Spider</vt:lpstr>
      <vt:lpstr>Spider Content</vt:lpstr>
      <vt:lpstr>Software Stack Operations </vt:lpstr>
      <vt:lpstr>List of Installed Software and Modules</vt:lpstr>
      <vt:lpstr>Module Load Testing</vt:lpstr>
      <vt:lpstr>Reporting Easybuild &amp; Spack Modules</vt:lpstr>
      <vt:lpstr>Difference between Module Trees</vt:lpstr>
      <vt:lpstr>Building with Lmod User Collection</vt:lpstr>
      <vt:lpstr>Buildtest Module Collection System</vt:lpstr>
      <vt:lpstr>Module Collection Operations</vt:lpstr>
      <vt:lpstr>Building Test with Module Collection</vt:lpstr>
      <vt:lpstr>Future Work</vt:lpstr>
      <vt:lpstr>Conclusion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Buildtest: A Software Testing Framework with Module Operations for HPC systems</dc:title>
  <dc:creator>Shahzeb Siddiqui</dc:creator>
  <cp:lastModifiedBy>SIDDIQUI Shahzeb</cp:lastModifiedBy>
  <cp:revision>155</cp:revision>
  <dcterms:created xsi:type="dcterms:W3CDTF">2019-10-11T13:38:28Z</dcterms:created>
  <dcterms:modified xsi:type="dcterms:W3CDTF">2019-11-18T01:47:54Z</dcterms:modified>
</cp:coreProperties>
</file>